
<file path=[Content_Types].xml><?xml version="1.0" encoding="utf-8"?>
<Types xmlns="http://schemas.openxmlformats.org/package/2006/content-types">
  <Override PartName="/ppt/slideLayouts/slideLayout15.xml" ContentType="application/vnd.openxmlformats-officedocument.presentationml.slideLayout+xml"/>
  <Override PartName="/ppt/slideLayouts/slideLayout23.xml" ContentType="application/vnd.openxmlformats-officedocument.presentationml.slideLayout+xml"/>
  <Override PartName="/ppt/slides/slide9.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Default Extension="rels" ContentType="application/vnd.openxmlformats-package.relationships+xml"/>
  <Override PartName="/ppt/slides/slide10.xml" ContentType="application/vnd.openxmlformats-officedocument.presentationml.slide+xml"/>
  <Override PartName="/ppt/slideLayouts/slideLayout5.xml" ContentType="application/vnd.openxmlformats-officedocument.presentationml.slideLayout+xml"/>
  <Default Extension="jpeg" ContentType="image/jpeg"/>
  <Override PartName="/ppt/slides/slide1.xml" ContentType="application/vnd.openxmlformats-officedocument.presentationml.slide+xml"/>
  <Override PartName="/ppt/slideMasters/slideMaster2.xml" ContentType="application/vnd.openxmlformats-officedocument.presentationml.slideMaster+xml"/>
  <Override PartName="/ppt/slideLayouts/slideLayout31.xml" ContentType="application/vnd.openxmlformats-officedocument.presentationml.slideLayout+xml"/>
  <Override PartName="/ppt/theme/theme2.xml" ContentType="application/vnd.openxmlformats-officedocument.theme+xml"/>
  <Override PartName="/ppt/slideLayouts/slideLayout1.xml" ContentType="application/vnd.openxmlformats-officedocument.presentationml.slideLayout+xml"/>
  <Override PartName="/docProps/app.xml" ContentType="application/vnd.openxmlformats-officedocument.extended-properties+xml"/>
  <Override PartName="/ppt/slideLayouts/slideLayout28.xml" ContentType="application/vnd.openxmlformats-officedocument.presentationml.slideLayout+xml"/>
  <Default Extension="xml" ContentType="application/xml"/>
  <Override PartName="/ppt/slideLayouts/slideLayout16.xml" ContentType="application/vnd.openxmlformats-officedocument.presentationml.slideLayout+xml"/>
  <Override PartName="/ppt/tableStyles.xml" ContentType="application/vnd.openxmlformats-officedocument.presentationml.tableStyles+xml"/>
  <Override PartName="/ppt/slideLayouts/slideLayout24.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slides/slide2.xml" ContentType="application/vnd.openxmlformats-officedocument.presentationml.slide+xml"/>
  <Override PartName="/ppt/slideMasters/slideMaster3.xml" ContentType="application/vnd.openxmlformats-officedocument.presentationml.slideMaster+xml"/>
  <Override PartName="/ppt/slideLayouts/slideLayout32.xml" ContentType="application/vnd.openxmlformats-officedocument.presentationml.slideLayout+xml"/>
  <Override PartName="/ppt/theme/theme3.xml" ContentType="application/vnd.openxmlformats-officedocument.theme+xml"/>
  <Override PartName="/ppt/slideLayouts/slideLayout2.xml" ContentType="application/vnd.openxmlformats-officedocument.presentationml.slideLayout+xml"/>
  <Default Extension="png" ContentType="image/png"/>
  <Override PartName="/ppt/slideLayouts/slideLayout29.xml" ContentType="application/vnd.openxmlformats-officedocument.presentationml.slideLayout+xml"/>
  <Override PartName="/ppt/slideLayouts/slideLayout17.xml" ContentType="application/vnd.openxmlformats-officedocument.presentationml.slideLayout+xml"/>
  <Override PartName="/ppt/slideLayouts/slideLayout25.xml" ContentType="application/vnd.openxmlformats-officedocument.presentationml.slideLayout+xml"/>
  <Override PartName="/ppt/slideLayouts/slideLayout13.xml" ContentType="application/vnd.openxmlformats-officedocument.presentationml.slideLayout+xml"/>
  <Override PartName="/ppt/slideLayouts/slideLayout21.xml" ContentType="application/vnd.openxmlformats-officedocument.presentationml.slideLayout+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slides/slide3.xml" ContentType="application/vnd.openxmlformats-officedocument.presentationml.slide+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18.xml" ContentType="application/vnd.openxmlformats-officedocument.presentationml.slideLayout+xml"/>
  <Override PartName="/ppt/slideLayouts/slideLayout26.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ppt/slides/slide8.xml" ContentType="application/vnd.openxmlformats-officedocument.presentationml.slide+xml"/>
  <Override PartName="/ppt/presProps.xml" ContentType="application/vnd.openxmlformats-officedocument.presentationml.presProps+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Layouts/slideLayout30.xml" ContentType="application/vnd.openxmlformats-officedocument.presentationml.slideLayout+xml"/>
  <Override PartName="/ppt/theme/theme1.xml" ContentType="application/vnd.openxmlformats-officedocument.theme+xml"/>
  <Override PartName="/ppt/slideLayouts/slideLayout19.xml" ContentType="application/vnd.openxmlformats-officedocument.presentationml.slideLayout+xml"/>
  <Default Extension="bin" ContentType="application/vnd.openxmlformats-officedocument.presentationml.printerSettings"/>
  <Override PartName="/ppt/viewProps.xml" ContentType="application/vnd.openxmlformats-officedocument.presentationml.viewProps+xml"/>
  <Override PartName="/ppt/slideLayouts/slideLayout27.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 id="2147483672" r:id="rId2"/>
    <p:sldMasterId id="2147483660" r:id="rId3"/>
  </p:sldMasterIdLst>
  <p:sldIdLst>
    <p:sldId id="267" r:id="rId4"/>
    <p:sldId id="278" r:id="rId5"/>
    <p:sldId id="279" r:id="rId6"/>
    <p:sldId id="273" r:id="rId7"/>
    <p:sldId id="274" r:id="rId8"/>
    <p:sldId id="270" r:id="rId9"/>
    <p:sldId id="271" r:id="rId10"/>
    <p:sldId id="280" r:id="rId11"/>
    <p:sldId id="275" r:id="rId12"/>
    <p:sldId id="276" r:id="rId13"/>
    <p:sldId id="277" r:id="rId14"/>
    <p:sldId id="272"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vertBarState="maximized">
    <p:restoredLeft sz="15620"/>
    <p:restoredTop sz="94660"/>
  </p:normalViewPr>
  <p:slideViewPr>
    <p:cSldViewPr snapToGrid="0" snapToObjects="1">
      <p:cViewPr>
        <p:scale>
          <a:sx n="100" d="100"/>
          <a:sy n="100" d="100"/>
        </p:scale>
        <p:origin x="-408" y="-22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jpeg>
</file>

<file path=ppt/media/image10.jpeg>
</file>

<file path=ppt/media/image11.jpeg>
</file>

<file path=ppt/media/image12.png>
</file>

<file path=ppt/media/image13.png>
</file>

<file path=ppt/media/image14.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CB6B00D-F984-5747-8D24-809A93C974E8}" type="datetimeFigureOut">
              <a:rPr lang="en-US" smtClean="0"/>
              <a:pPr/>
              <a:t>7/3/10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CB6B00D-F984-5747-8D24-809A93C974E8}" type="datetimeFigureOut">
              <a:rPr lang="en-US" smtClean="0"/>
              <a:pPr/>
              <a:t>7/3/10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CB6B00D-F984-5747-8D24-809A93C974E8}" type="datetimeFigureOut">
              <a:rPr lang="en-US" smtClean="0"/>
              <a:pPr/>
              <a:t>7/3/10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B6B00D-F984-5747-8D24-809A93C974E8}" type="datetimeFigureOut">
              <a:rPr lang="en-US" smtClean="0"/>
              <a:pPr/>
              <a:t>7/3/10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CB6B00D-F984-5747-8D24-809A93C974E8}" type="datetimeFigureOut">
              <a:rPr lang="en-US" smtClean="0"/>
              <a:pPr/>
              <a:t>7/3/10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CB6B00D-F984-5747-8D24-809A93C974E8}" type="datetimeFigureOut">
              <a:rPr lang="en-US" smtClean="0"/>
              <a:pPr/>
              <a:t>7/3/10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CB6B00D-F984-5747-8D24-809A93C974E8}" type="datetimeFigureOut">
              <a:rPr lang="en-US" smtClean="0"/>
              <a:pPr/>
              <a:t>7/3/10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CB6B00D-F984-5747-8D24-809A93C974E8}" type="datetimeFigureOut">
              <a:rPr lang="en-US" smtClean="0"/>
              <a:pPr/>
              <a:t>7/3/10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CB6B00D-F984-5747-8D24-809A93C974E8}" type="datetimeFigureOut">
              <a:rPr lang="en-US" smtClean="0"/>
              <a:pPr/>
              <a:t>7/3/10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B6B00D-F984-5747-8D24-809A93C974E8}" type="datetimeFigureOut">
              <a:rPr lang="en-US" smtClean="0"/>
              <a:pPr/>
              <a:t>7/3/10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CB6B00D-F984-5747-8D24-809A93C974E8}" type="datetimeFigureOut">
              <a:rPr lang="en-US" smtClean="0"/>
              <a:pPr/>
              <a:t>7/3/10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CB6B00D-F984-5747-8D24-809A93C974E8}" type="datetimeFigureOut">
              <a:rPr lang="en-US" smtClean="0"/>
              <a:pPr/>
              <a:t>7/3/10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B6B00D-F984-5747-8D24-809A93C974E8}" type="datetimeFigureOut">
              <a:rPr lang="en-US" smtClean="0"/>
              <a:pPr/>
              <a:t>7/3/10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34E4B-4699-F141-82D0-C7E3DCA187D2}"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2CB6B00D-F984-5747-8D24-809A93C974E8}" type="datetimeFigureOut">
              <a:rPr lang="en-US" smtClean="0"/>
              <a:pPr/>
              <a:t>7/3/10</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8BB34E4B-4699-F141-82D0-C7E3DCA187D2}"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B6B00D-F984-5747-8D24-809A93C974E8}" type="datetimeFigureOut">
              <a:rPr lang="en-US" smtClean="0"/>
              <a:pPr/>
              <a:t>7/3/10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B34E4B-4699-F141-82D0-C7E3DCA187D2}"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B6B00D-F984-5747-8D24-809A93C974E8}" type="datetimeFigureOut">
              <a:rPr lang="en-US" smtClean="0"/>
              <a:pPr/>
              <a:t>7/3/10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B34E4B-4699-F141-82D0-C7E3DCA187D2}"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e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 Id="rId3"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jpeg"/><Relationship Id="rId5" Type="http://schemas.openxmlformats.org/officeDocument/2006/relationships/image" Target="../media/image11.jpeg"/><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background2.jpg"/>
          <p:cNvPicPr>
            <a:picLocks noChangeAspect="1"/>
          </p:cNvPicPr>
          <p:nvPr/>
        </p:nvPicPr>
        <p:blipFill>
          <a:blip r:embed="rId2"/>
          <a:srcRect t="49961" b="22053"/>
          <a:stretch>
            <a:fillRect/>
          </a:stretch>
        </p:blipFill>
        <p:spPr>
          <a:xfrm>
            <a:off x="3690" y="147877"/>
            <a:ext cx="9144000" cy="1919299"/>
          </a:xfrm>
          <a:prstGeom prst="rect">
            <a:avLst/>
          </a:prstGeom>
        </p:spPr>
      </p:pic>
      <p:sp>
        <p:nvSpPr>
          <p:cNvPr id="5" name="TextBox 4"/>
          <p:cNvSpPr txBox="1"/>
          <p:nvPr/>
        </p:nvSpPr>
        <p:spPr>
          <a:xfrm>
            <a:off x="1018876" y="600713"/>
            <a:ext cx="854363" cy="347472"/>
          </a:xfrm>
          <a:prstGeom prst="rect">
            <a:avLst/>
          </a:prstGeom>
          <a:solidFill>
            <a:srgbClr val="FF0000"/>
          </a:solidFill>
        </p:spPr>
        <p:txBody>
          <a:bodyPr wrap="square" rtlCol="0">
            <a:spAutoFit/>
          </a:bodyPr>
          <a:lstStyle/>
          <a:p>
            <a:pPr algn="ctr"/>
            <a:r>
              <a:rPr lang="en-US" sz="1600" dirty="0">
                <a:solidFill>
                  <a:schemeClr val="bg1"/>
                </a:solidFill>
                <a:latin typeface="Calibri"/>
                <a:cs typeface="Calibri"/>
              </a:rPr>
              <a:t>a</a:t>
            </a:r>
            <a:r>
              <a:rPr lang="en-US" sz="1600" dirty="0" smtClean="0">
                <a:solidFill>
                  <a:schemeClr val="bg1"/>
                </a:solidFill>
                <a:latin typeface="Calibri"/>
                <a:cs typeface="Calibri"/>
              </a:rPr>
              <a:t>bout</a:t>
            </a:r>
            <a:r>
              <a:rPr lang="en-US" sz="1600" dirty="0" smtClean="0">
                <a:latin typeface="Calibri"/>
                <a:cs typeface="Calibri"/>
              </a:rPr>
              <a:t> </a:t>
            </a:r>
            <a:endParaRPr lang="en-US" sz="1600" dirty="0">
              <a:latin typeface="Calibri"/>
              <a:cs typeface="Calibri"/>
            </a:endParaRPr>
          </a:p>
        </p:txBody>
      </p:sp>
      <p:sp>
        <p:nvSpPr>
          <p:cNvPr id="6" name="TextBox 5"/>
          <p:cNvSpPr txBox="1"/>
          <p:nvPr/>
        </p:nvSpPr>
        <p:spPr>
          <a:xfrm>
            <a:off x="1896308" y="601060"/>
            <a:ext cx="678361" cy="347472"/>
          </a:xfrm>
          <a:prstGeom prst="rect">
            <a:avLst/>
          </a:prstGeom>
          <a:solidFill>
            <a:srgbClr val="FF0000"/>
          </a:solidFill>
        </p:spPr>
        <p:txBody>
          <a:bodyPr wrap="square" rtlCol="0">
            <a:spAutoFit/>
          </a:bodyPr>
          <a:lstStyle/>
          <a:p>
            <a:pPr algn="ctr"/>
            <a:r>
              <a:rPr lang="en-US" sz="1600" dirty="0" smtClean="0">
                <a:solidFill>
                  <a:schemeClr val="bg1"/>
                </a:solidFill>
                <a:latin typeface="Calibri"/>
                <a:cs typeface="Calibri"/>
              </a:rPr>
              <a:t>press</a:t>
            </a:r>
            <a:r>
              <a:rPr lang="en-US" sz="1600" dirty="0" smtClean="0">
                <a:latin typeface="Calibri"/>
                <a:cs typeface="Calibri"/>
              </a:rPr>
              <a:t> </a:t>
            </a:r>
            <a:endParaRPr lang="en-US" sz="1600" dirty="0">
              <a:latin typeface="Calibri"/>
              <a:cs typeface="Calibri"/>
            </a:endParaRPr>
          </a:p>
        </p:txBody>
      </p:sp>
      <p:sp>
        <p:nvSpPr>
          <p:cNvPr id="7" name="TextBox 6"/>
          <p:cNvSpPr txBox="1"/>
          <p:nvPr/>
        </p:nvSpPr>
        <p:spPr>
          <a:xfrm>
            <a:off x="2598279" y="598944"/>
            <a:ext cx="914400" cy="347472"/>
          </a:xfrm>
          <a:prstGeom prst="rect">
            <a:avLst/>
          </a:prstGeom>
          <a:solidFill>
            <a:srgbClr val="FF0000"/>
          </a:solidFill>
        </p:spPr>
        <p:txBody>
          <a:bodyPr wrap="square" rtlCol="0">
            <a:spAutoFit/>
          </a:bodyPr>
          <a:lstStyle/>
          <a:p>
            <a:pPr algn="ctr"/>
            <a:r>
              <a:rPr lang="en-US" sz="1600" dirty="0" smtClean="0">
                <a:solidFill>
                  <a:srgbClr val="FFFFFF"/>
                </a:solidFill>
                <a:latin typeface="Calibri"/>
                <a:cs typeface="Calibri"/>
              </a:rPr>
              <a:t>papers</a:t>
            </a:r>
            <a:r>
              <a:rPr lang="en-US" dirty="0" smtClean="0">
                <a:latin typeface="Calibri"/>
                <a:cs typeface="Calibri"/>
              </a:rPr>
              <a:t> </a:t>
            </a:r>
            <a:endParaRPr lang="en-US" dirty="0">
              <a:latin typeface="Calibri"/>
              <a:cs typeface="Calibri"/>
            </a:endParaRPr>
          </a:p>
        </p:txBody>
      </p:sp>
      <p:sp>
        <p:nvSpPr>
          <p:cNvPr id="8" name="TextBox 7"/>
          <p:cNvSpPr txBox="1"/>
          <p:nvPr/>
        </p:nvSpPr>
        <p:spPr>
          <a:xfrm>
            <a:off x="486616" y="990434"/>
            <a:ext cx="758523" cy="347472"/>
          </a:xfrm>
          <a:prstGeom prst="rect">
            <a:avLst/>
          </a:prstGeom>
          <a:solidFill>
            <a:srgbClr val="FF0000"/>
          </a:solidFill>
        </p:spPr>
        <p:txBody>
          <a:bodyPr wrap="square" rtlCol="0">
            <a:spAutoFit/>
          </a:bodyPr>
          <a:lstStyle/>
          <a:p>
            <a:pPr algn="ctr"/>
            <a:r>
              <a:rPr lang="en-US" sz="1600" dirty="0" smtClean="0">
                <a:solidFill>
                  <a:srgbClr val="FFFFFF"/>
                </a:solidFill>
                <a:latin typeface="Calibri"/>
                <a:cs typeface="Calibri"/>
              </a:rPr>
              <a:t>links</a:t>
            </a:r>
            <a:r>
              <a:rPr lang="en-US" sz="1600" dirty="0" smtClean="0">
                <a:latin typeface="Calibri"/>
                <a:cs typeface="Calibri"/>
              </a:rPr>
              <a:t> </a:t>
            </a:r>
            <a:endParaRPr lang="en-US" sz="1600" dirty="0">
              <a:latin typeface="Calibri"/>
              <a:cs typeface="Calibri"/>
            </a:endParaRPr>
          </a:p>
        </p:txBody>
      </p:sp>
      <p:sp>
        <p:nvSpPr>
          <p:cNvPr id="9" name="TextBox 8"/>
          <p:cNvSpPr txBox="1"/>
          <p:nvPr/>
        </p:nvSpPr>
        <p:spPr>
          <a:xfrm>
            <a:off x="1265651" y="986919"/>
            <a:ext cx="847602" cy="338554"/>
          </a:xfrm>
          <a:prstGeom prst="rect">
            <a:avLst/>
          </a:prstGeom>
          <a:solidFill>
            <a:srgbClr val="FF0000"/>
          </a:solidFill>
        </p:spPr>
        <p:txBody>
          <a:bodyPr wrap="square" rtlCol="0">
            <a:spAutoFit/>
          </a:bodyPr>
          <a:lstStyle/>
          <a:p>
            <a:pPr algn="ctr"/>
            <a:r>
              <a:rPr lang="en-US" sz="1600" dirty="0">
                <a:solidFill>
                  <a:srgbClr val="FFFFFF"/>
                </a:solidFill>
                <a:latin typeface="Calibri"/>
                <a:cs typeface="Calibri"/>
              </a:rPr>
              <a:t>p</a:t>
            </a:r>
            <a:r>
              <a:rPr lang="en-US" sz="1600" dirty="0" smtClean="0">
                <a:solidFill>
                  <a:srgbClr val="FFFFFF"/>
                </a:solidFill>
                <a:latin typeface="Calibri"/>
                <a:cs typeface="Calibri"/>
              </a:rPr>
              <a:t>eople </a:t>
            </a:r>
            <a:endParaRPr lang="en-US" sz="1600" dirty="0">
              <a:solidFill>
                <a:srgbClr val="FFFFFF"/>
              </a:solidFill>
              <a:latin typeface="Calibri"/>
              <a:cs typeface="Calibri"/>
            </a:endParaRPr>
          </a:p>
        </p:txBody>
      </p:sp>
      <p:sp>
        <p:nvSpPr>
          <p:cNvPr id="11" name="TextBox 10"/>
          <p:cNvSpPr txBox="1"/>
          <p:nvPr/>
        </p:nvSpPr>
        <p:spPr>
          <a:xfrm>
            <a:off x="3060625" y="979547"/>
            <a:ext cx="822960" cy="347472"/>
          </a:xfrm>
          <a:prstGeom prst="rect">
            <a:avLst/>
          </a:prstGeom>
          <a:solidFill>
            <a:srgbClr val="FF0000"/>
          </a:solidFill>
        </p:spPr>
        <p:txBody>
          <a:bodyPr wrap="square" rtlCol="0">
            <a:spAutoFit/>
          </a:bodyPr>
          <a:lstStyle/>
          <a:p>
            <a:pPr algn="ctr"/>
            <a:r>
              <a:rPr lang="en-US" sz="1600" dirty="0" smtClean="0">
                <a:solidFill>
                  <a:srgbClr val="FFFFFF"/>
                </a:solidFill>
                <a:latin typeface="Calibri"/>
                <a:cs typeface="Calibri"/>
              </a:rPr>
              <a:t>mines</a:t>
            </a:r>
            <a:r>
              <a:rPr lang="en-US" dirty="0" smtClean="0">
                <a:latin typeface="Calibri"/>
                <a:cs typeface="Calibri"/>
              </a:rPr>
              <a:t> </a:t>
            </a:r>
            <a:endParaRPr lang="en-US" dirty="0">
              <a:latin typeface="Calibri"/>
              <a:cs typeface="Calibri"/>
            </a:endParaRPr>
          </a:p>
        </p:txBody>
      </p:sp>
      <p:sp>
        <p:nvSpPr>
          <p:cNvPr id="12" name="TextBox 11"/>
          <p:cNvSpPr txBox="1"/>
          <p:nvPr/>
        </p:nvSpPr>
        <p:spPr>
          <a:xfrm>
            <a:off x="0" y="41211"/>
            <a:ext cx="3724773" cy="646331"/>
          </a:xfrm>
          <a:prstGeom prst="rect">
            <a:avLst/>
          </a:prstGeom>
          <a:noFill/>
        </p:spPr>
        <p:txBody>
          <a:bodyPr wrap="square" rtlCol="0">
            <a:spAutoFit/>
          </a:bodyPr>
          <a:lstStyle/>
          <a:p>
            <a:r>
              <a:rPr lang="en-US" sz="3600" dirty="0" smtClean="0">
                <a:ln>
                  <a:solidFill>
                    <a:srgbClr val="FFFFFF"/>
                  </a:solidFill>
                </a:ln>
                <a:solidFill>
                  <a:srgbClr val="FF0000"/>
                </a:solidFill>
                <a:latin typeface="BlairMdITC TT-Medium"/>
                <a:cs typeface="BlairMdITC TT-Medium"/>
              </a:rPr>
              <a:t>PETALS</a:t>
            </a:r>
            <a:endParaRPr lang="en-US" sz="3600" dirty="0">
              <a:ln>
                <a:solidFill>
                  <a:srgbClr val="FFFFFF"/>
                </a:solidFill>
              </a:ln>
              <a:solidFill>
                <a:srgbClr val="FF0000"/>
              </a:solidFill>
              <a:latin typeface="BlairMdITC TT-Medium"/>
              <a:cs typeface="BlairMdITC TT-Medium"/>
            </a:endParaRPr>
          </a:p>
        </p:txBody>
      </p:sp>
      <p:sp>
        <p:nvSpPr>
          <p:cNvPr id="13" name="TextBox 12"/>
          <p:cNvSpPr txBox="1"/>
          <p:nvPr/>
        </p:nvSpPr>
        <p:spPr>
          <a:xfrm>
            <a:off x="3724773" y="243348"/>
            <a:ext cx="5343598" cy="338554"/>
          </a:xfrm>
          <a:prstGeom prst="rect">
            <a:avLst/>
          </a:prstGeom>
          <a:solidFill>
            <a:schemeClr val="bg1">
              <a:lumMod val="65000"/>
            </a:schemeClr>
          </a:solidFill>
          <a:effectLst/>
        </p:spPr>
        <p:txBody>
          <a:bodyPr wrap="square" rtlCol="0">
            <a:spAutoFit/>
          </a:bodyPr>
          <a:lstStyle/>
          <a:p>
            <a:pPr algn="r"/>
            <a:r>
              <a:rPr lang="en-US" sz="1600" dirty="0" smtClean="0"/>
              <a:t>p</a:t>
            </a:r>
            <a:r>
              <a:rPr lang="en-US" sz="1600" dirty="0" smtClean="0">
                <a:effectLst/>
              </a:rPr>
              <a:t>attern enhancement tool for assisting landmine sensing </a:t>
            </a:r>
            <a:endParaRPr lang="en-US" sz="1600" dirty="0">
              <a:effectLst/>
            </a:endParaRPr>
          </a:p>
        </p:txBody>
      </p:sp>
      <p:sp>
        <p:nvSpPr>
          <p:cNvPr id="14" name="TextBox 13"/>
          <p:cNvSpPr txBox="1"/>
          <p:nvPr/>
        </p:nvSpPr>
        <p:spPr>
          <a:xfrm>
            <a:off x="5214135" y="596690"/>
            <a:ext cx="3849794" cy="276999"/>
          </a:xfrm>
          <a:prstGeom prst="rect">
            <a:avLst/>
          </a:prstGeom>
          <a:solidFill>
            <a:schemeClr val="bg1">
              <a:lumMod val="65000"/>
            </a:schemeClr>
          </a:solidFill>
          <a:effectLst/>
        </p:spPr>
        <p:txBody>
          <a:bodyPr wrap="square" rtlCol="0">
            <a:spAutoFit/>
          </a:bodyPr>
          <a:lstStyle/>
          <a:p>
            <a:pPr algn="r"/>
            <a:r>
              <a:rPr lang="en-US" sz="1200" dirty="0" smtClean="0">
                <a:effectLst/>
              </a:rPr>
              <a:t>Harvard School of Engineering and Applied Sciences</a:t>
            </a:r>
            <a:endParaRPr lang="en-US" sz="1200" dirty="0">
              <a:effectLst/>
            </a:endParaRPr>
          </a:p>
        </p:txBody>
      </p:sp>
      <p:sp>
        <p:nvSpPr>
          <p:cNvPr id="15" name="TextBox 14"/>
          <p:cNvSpPr txBox="1"/>
          <p:nvPr/>
        </p:nvSpPr>
        <p:spPr>
          <a:xfrm>
            <a:off x="6263106" y="895681"/>
            <a:ext cx="2793394" cy="276999"/>
          </a:xfrm>
          <a:prstGeom prst="rect">
            <a:avLst/>
          </a:prstGeom>
          <a:solidFill>
            <a:schemeClr val="bg1">
              <a:lumMod val="65000"/>
            </a:schemeClr>
          </a:solidFill>
          <a:effectLst/>
        </p:spPr>
        <p:txBody>
          <a:bodyPr wrap="square" rtlCol="0">
            <a:spAutoFit/>
          </a:bodyPr>
          <a:lstStyle/>
          <a:p>
            <a:pPr algn="r"/>
            <a:r>
              <a:rPr lang="en-US" sz="1200" dirty="0" smtClean="0">
                <a:effectLst/>
              </a:rPr>
              <a:t>Massachusetts Institute of Technology</a:t>
            </a:r>
            <a:endParaRPr lang="en-US" sz="1200" dirty="0">
              <a:effectLst/>
            </a:endParaRPr>
          </a:p>
        </p:txBody>
      </p:sp>
      <p:sp>
        <p:nvSpPr>
          <p:cNvPr id="16" name="TextBox 15"/>
          <p:cNvSpPr txBox="1"/>
          <p:nvPr/>
        </p:nvSpPr>
        <p:spPr>
          <a:xfrm>
            <a:off x="6938352" y="1194672"/>
            <a:ext cx="2089047" cy="276999"/>
          </a:xfrm>
          <a:prstGeom prst="rect">
            <a:avLst/>
          </a:prstGeom>
          <a:solidFill>
            <a:schemeClr val="bg1">
              <a:lumMod val="65000"/>
            </a:schemeClr>
          </a:solidFill>
          <a:effectLst/>
        </p:spPr>
        <p:txBody>
          <a:bodyPr wrap="square" rtlCol="0">
            <a:spAutoFit/>
          </a:bodyPr>
          <a:lstStyle/>
          <a:p>
            <a:pPr algn="r"/>
            <a:r>
              <a:rPr lang="en-US" sz="1200" dirty="0" smtClean="0">
                <a:effectLst/>
              </a:rPr>
              <a:t>Carnegie Mellon University</a:t>
            </a:r>
            <a:endParaRPr lang="en-US" sz="1200" dirty="0">
              <a:effectLst/>
            </a:endParaRPr>
          </a:p>
        </p:txBody>
      </p:sp>
      <p:sp>
        <p:nvSpPr>
          <p:cNvPr id="17" name="TextBox 16"/>
          <p:cNvSpPr txBox="1"/>
          <p:nvPr/>
        </p:nvSpPr>
        <p:spPr>
          <a:xfrm>
            <a:off x="4817545" y="1497045"/>
            <a:ext cx="4209853" cy="569387"/>
          </a:xfrm>
          <a:prstGeom prst="rect">
            <a:avLst/>
          </a:prstGeom>
          <a:noFill/>
        </p:spPr>
        <p:txBody>
          <a:bodyPr wrap="square" rtlCol="0">
            <a:spAutoFit/>
          </a:bodyPr>
          <a:lstStyle/>
          <a:p>
            <a:r>
              <a:rPr lang="en-US" sz="1000" b="1" i="1" dirty="0" smtClean="0">
                <a:solidFill>
                  <a:srgbClr val="FFFFFF"/>
                </a:solidFill>
              </a:rPr>
              <a:t>”The lucky thing is that MINES DON’T HAVE SEX. </a:t>
            </a:r>
          </a:p>
          <a:p>
            <a:r>
              <a:rPr lang="en-US" sz="1000" b="1" i="1" dirty="0" smtClean="0">
                <a:solidFill>
                  <a:srgbClr val="FFFFFF"/>
                </a:solidFill>
              </a:rPr>
              <a:t>Once cleared, mines are gone, </a:t>
            </a:r>
            <a:r>
              <a:rPr lang="en-US" sz="1000" b="1" i="1" dirty="0" err="1" smtClean="0">
                <a:solidFill>
                  <a:srgbClr val="FFFFFF"/>
                </a:solidFill>
              </a:rPr>
              <a:t>finito</a:t>
            </a:r>
            <a:r>
              <a:rPr lang="en-US" sz="1000" b="1" i="1" dirty="0" smtClean="0">
                <a:solidFill>
                  <a:srgbClr val="FFFFFF"/>
                </a:solidFill>
              </a:rPr>
              <a:t>…”</a:t>
            </a:r>
          </a:p>
          <a:p>
            <a:r>
              <a:rPr lang="en-US" sz="1100" i="1" dirty="0" smtClean="0"/>
              <a:t>…</a:t>
            </a:r>
            <a:endParaRPr lang="en-US" sz="1100" i="1" dirty="0"/>
          </a:p>
        </p:txBody>
      </p:sp>
      <p:sp>
        <p:nvSpPr>
          <p:cNvPr id="18" name="TextBox 17"/>
          <p:cNvSpPr txBox="1"/>
          <p:nvPr/>
        </p:nvSpPr>
        <p:spPr>
          <a:xfrm>
            <a:off x="148334" y="593975"/>
            <a:ext cx="854363" cy="347472"/>
          </a:xfrm>
          <a:prstGeom prst="rect">
            <a:avLst/>
          </a:prstGeom>
          <a:solidFill>
            <a:srgbClr val="FF0000"/>
          </a:solidFill>
        </p:spPr>
        <p:txBody>
          <a:bodyPr wrap="square" rtlCol="0">
            <a:spAutoFit/>
          </a:bodyPr>
          <a:lstStyle/>
          <a:p>
            <a:pPr algn="ctr"/>
            <a:r>
              <a:rPr lang="en-US" sz="1600" dirty="0" smtClean="0">
                <a:solidFill>
                  <a:schemeClr val="bg1"/>
                </a:solidFill>
                <a:latin typeface="Calibri"/>
                <a:cs typeface="Calibri"/>
              </a:rPr>
              <a:t>home</a:t>
            </a:r>
            <a:r>
              <a:rPr lang="en-US" sz="1600" dirty="0" smtClean="0">
                <a:latin typeface="Calibri"/>
                <a:cs typeface="Calibri"/>
              </a:rPr>
              <a:t> </a:t>
            </a:r>
            <a:endParaRPr lang="en-US" sz="1600" dirty="0">
              <a:latin typeface="Calibri"/>
              <a:cs typeface="Calibri"/>
            </a:endParaRPr>
          </a:p>
        </p:txBody>
      </p:sp>
      <p:sp>
        <p:nvSpPr>
          <p:cNvPr id="19" name="TextBox 18"/>
          <p:cNvSpPr txBox="1"/>
          <p:nvPr/>
        </p:nvSpPr>
        <p:spPr>
          <a:xfrm>
            <a:off x="2133449" y="984606"/>
            <a:ext cx="914400" cy="347472"/>
          </a:xfrm>
          <a:prstGeom prst="rect">
            <a:avLst/>
          </a:prstGeom>
          <a:solidFill>
            <a:srgbClr val="FF0000"/>
          </a:solidFill>
        </p:spPr>
        <p:txBody>
          <a:bodyPr wrap="square" rtlCol="0">
            <a:spAutoFit/>
          </a:bodyPr>
          <a:lstStyle/>
          <a:p>
            <a:pPr algn="ctr"/>
            <a:r>
              <a:rPr lang="en-US" sz="1600" dirty="0" smtClean="0">
                <a:solidFill>
                  <a:srgbClr val="FFFFFF"/>
                </a:solidFill>
                <a:latin typeface="Calibri"/>
                <a:cs typeface="Calibri"/>
              </a:rPr>
              <a:t>projects</a:t>
            </a:r>
            <a:r>
              <a:rPr lang="en-US" dirty="0" smtClean="0">
                <a:latin typeface="Calibri"/>
                <a:cs typeface="Calibri"/>
              </a:rPr>
              <a:t> </a:t>
            </a:r>
            <a:endParaRPr lang="en-US" dirty="0">
              <a:latin typeface="Calibri"/>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Rectangle 3"/>
          <p:cNvSpPr/>
          <p:nvPr/>
        </p:nvSpPr>
        <p:spPr>
          <a:xfrm>
            <a:off x="0" y="1141821"/>
            <a:ext cx="9144000" cy="4210054"/>
          </a:xfrm>
          <a:prstGeom prst="rect">
            <a:avLst/>
          </a:prstGeom>
          <a:solidFill>
            <a:schemeClr val="bg1"/>
          </a:solidFill>
          <a:ln w="28575" cap="flat" cmpd="sng" algn="ctr">
            <a:solidFill>
              <a:schemeClr val="bg1">
                <a:lumMod val="65000"/>
              </a:schemeClr>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a:t>
            </a:r>
            <a:endParaRPr lang="en-US" dirty="0"/>
          </a:p>
        </p:txBody>
      </p:sp>
      <p:sp>
        <p:nvSpPr>
          <p:cNvPr id="7" name="Rectangle 6"/>
          <p:cNvSpPr/>
          <p:nvPr/>
        </p:nvSpPr>
        <p:spPr>
          <a:xfrm>
            <a:off x="7273427"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p</a:t>
            </a:r>
            <a:endParaRPr lang="en-US" dirty="0"/>
          </a:p>
        </p:txBody>
      </p:sp>
      <p:sp>
        <p:nvSpPr>
          <p:cNvPr id="8" name="Rectangle 7"/>
          <p:cNvSpPr/>
          <p:nvPr/>
        </p:nvSpPr>
        <p:spPr>
          <a:xfrm>
            <a:off x="8371292"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s</a:t>
            </a:r>
            <a:endParaRPr lang="en-US" dirty="0"/>
          </a:p>
        </p:txBody>
      </p:sp>
      <p:sp>
        <p:nvSpPr>
          <p:cNvPr id="9" name="Rectangle 8"/>
          <p:cNvSpPr/>
          <p:nvPr/>
        </p:nvSpPr>
        <p:spPr>
          <a:xfrm>
            <a:off x="7659781"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r</a:t>
            </a:r>
            <a:endParaRPr lang="en-US" dirty="0"/>
          </a:p>
        </p:txBody>
      </p:sp>
      <p:sp>
        <p:nvSpPr>
          <p:cNvPr id="27" name="Rectangle 26"/>
          <p:cNvSpPr/>
          <p:nvPr/>
        </p:nvSpPr>
        <p:spPr>
          <a:xfrm>
            <a:off x="8020735"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a:t>
            </a:r>
            <a:endParaRPr lang="en-US" dirty="0"/>
          </a:p>
        </p:txBody>
      </p:sp>
      <p:sp>
        <p:nvSpPr>
          <p:cNvPr id="28" name="Rectangle 27"/>
          <p:cNvSpPr/>
          <p:nvPr/>
        </p:nvSpPr>
        <p:spPr>
          <a:xfrm>
            <a:off x="8723219"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s</a:t>
            </a:r>
            <a:endParaRPr lang="en-US" dirty="0"/>
          </a:p>
        </p:txBody>
      </p:sp>
      <p:sp>
        <p:nvSpPr>
          <p:cNvPr id="31" name="TextBox 30"/>
          <p:cNvSpPr txBox="1"/>
          <p:nvPr/>
        </p:nvSpPr>
        <p:spPr>
          <a:xfrm>
            <a:off x="101601" y="5055800"/>
            <a:ext cx="2603500" cy="215444"/>
          </a:xfrm>
          <a:prstGeom prst="rect">
            <a:avLst/>
          </a:prstGeom>
          <a:solidFill>
            <a:srgbClr val="D9D9D9"/>
          </a:solidFill>
        </p:spPr>
        <p:txBody>
          <a:bodyPr wrap="square" rtlCol="0">
            <a:spAutoFit/>
          </a:bodyPr>
          <a:lstStyle/>
          <a:p>
            <a:r>
              <a:rPr lang="en-US" sz="800" dirty="0" smtClean="0"/>
              <a:t>All rights reserved © Lahiru G. Jayatilaka 2010  </a:t>
            </a:r>
            <a:endParaRPr lang="en-US" sz="800" i="1" dirty="0"/>
          </a:p>
        </p:txBody>
      </p:sp>
      <p:sp>
        <p:nvSpPr>
          <p:cNvPr id="36" name="TextBox 35"/>
          <p:cNvSpPr txBox="1"/>
          <p:nvPr/>
        </p:nvSpPr>
        <p:spPr>
          <a:xfrm>
            <a:off x="6013602" y="5055800"/>
            <a:ext cx="3026607" cy="215444"/>
          </a:xfrm>
          <a:prstGeom prst="rect">
            <a:avLst/>
          </a:prstGeom>
          <a:solidFill>
            <a:schemeClr val="bg1">
              <a:lumMod val="85000"/>
            </a:schemeClr>
          </a:solidFill>
        </p:spPr>
        <p:txBody>
          <a:bodyPr wrap="square" rtlCol="0">
            <a:spAutoFit/>
          </a:bodyPr>
          <a:lstStyle/>
          <a:p>
            <a:pPr algn="r"/>
            <a:r>
              <a:rPr lang="en-US" sz="800" dirty="0" smtClean="0"/>
              <a:t>Contact us : </a:t>
            </a:r>
            <a:r>
              <a:rPr lang="en-US" sz="800" i="1" dirty="0" smtClean="0"/>
              <a:t>petals at seas dot harvard dot edu</a:t>
            </a:r>
            <a:endParaRPr lang="en-US" sz="800" i="1" dirty="0"/>
          </a:p>
        </p:txBody>
      </p:sp>
      <p:sp>
        <p:nvSpPr>
          <p:cNvPr id="21" name="TextBox 20"/>
          <p:cNvSpPr txBox="1"/>
          <p:nvPr/>
        </p:nvSpPr>
        <p:spPr>
          <a:xfrm>
            <a:off x="2108200" y="2641600"/>
            <a:ext cx="4784227" cy="369332"/>
          </a:xfrm>
          <a:prstGeom prst="rect">
            <a:avLst/>
          </a:prstGeom>
          <a:solidFill>
            <a:schemeClr val="bg1">
              <a:lumMod val="85000"/>
            </a:schemeClr>
          </a:solidFill>
        </p:spPr>
        <p:txBody>
          <a:bodyPr wrap="square" rtlCol="0">
            <a:spAutoFit/>
          </a:bodyPr>
          <a:lstStyle/>
          <a:p>
            <a:pPr algn="ctr"/>
            <a:r>
              <a:rPr lang="en-US" dirty="0" smtClean="0"/>
              <a:t>Under construction </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Rectangle 3"/>
          <p:cNvSpPr/>
          <p:nvPr/>
        </p:nvSpPr>
        <p:spPr>
          <a:xfrm>
            <a:off x="0" y="1141821"/>
            <a:ext cx="9144000" cy="4210054"/>
          </a:xfrm>
          <a:prstGeom prst="rect">
            <a:avLst/>
          </a:prstGeom>
          <a:solidFill>
            <a:schemeClr val="bg1"/>
          </a:solidFill>
          <a:ln w="28575" cap="flat" cmpd="sng" algn="ctr">
            <a:solidFill>
              <a:schemeClr val="bg1">
                <a:lumMod val="65000"/>
              </a:schemeClr>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a:t>
            </a:r>
            <a:endParaRPr lang="en-US" dirty="0"/>
          </a:p>
        </p:txBody>
      </p:sp>
      <p:sp>
        <p:nvSpPr>
          <p:cNvPr id="7" name="Rectangle 6"/>
          <p:cNvSpPr/>
          <p:nvPr/>
        </p:nvSpPr>
        <p:spPr>
          <a:xfrm>
            <a:off x="7273427"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j</a:t>
            </a:r>
            <a:endParaRPr lang="en-US" dirty="0"/>
          </a:p>
        </p:txBody>
      </p:sp>
      <p:sp>
        <p:nvSpPr>
          <p:cNvPr id="8" name="Rectangle 7"/>
          <p:cNvSpPr/>
          <p:nvPr/>
        </p:nvSpPr>
        <p:spPr>
          <a:xfrm>
            <a:off x="8371292"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t</a:t>
            </a:r>
            <a:endParaRPr lang="en-US" dirty="0"/>
          </a:p>
        </p:txBody>
      </p:sp>
      <p:sp>
        <p:nvSpPr>
          <p:cNvPr id="9" name="Rectangle 8"/>
          <p:cNvSpPr/>
          <p:nvPr/>
        </p:nvSpPr>
        <p:spPr>
          <a:xfrm>
            <a:off x="7659781"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a:t>
            </a:r>
            <a:endParaRPr lang="en-US" dirty="0"/>
          </a:p>
        </p:txBody>
      </p:sp>
      <p:sp>
        <p:nvSpPr>
          <p:cNvPr id="27" name="Rectangle 26"/>
          <p:cNvSpPr/>
          <p:nvPr/>
        </p:nvSpPr>
        <p:spPr>
          <a:xfrm>
            <a:off x="8020735"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c</a:t>
            </a:r>
            <a:endParaRPr lang="en-US" dirty="0"/>
          </a:p>
        </p:txBody>
      </p:sp>
      <p:sp>
        <p:nvSpPr>
          <p:cNvPr id="28" name="Rectangle 27"/>
          <p:cNvSpPr/>
          <p:nvPr/>
        </p:nvSpPr>
        <p:spPr>
          <a:xfrm>
            <a:off x="8723219"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s</a:t>
            </a:r>
            <a:endParaRPr lang="en-US" dirty="0"/>
          </a:p>
        </p:txBody>
      </p:sp>
      <p:sp>
        <p:nvSpPr>
          <p:cNvPr id="31" name="TextBox 30"/>
          <p:cNvSpPr txBox="1"/>
          <p:nvPr/>
        </p:nvSpPr>
        <p:spPr>
          <a:xfrm>
            <a:off x="101601" y="5055800"/>
            <a:ext cx="2603500" cy="215444"/>
          </a:xfrm>
          <a:prstGeom prst="rect">
            <a:avLst/>
          </a:prstGeom>
          <a:solidFill>
            <a:srgbClr val="D9D9D9"/>
          </a:solidFill>
        </p:spPr>
        <p:txBody>
          <a:bodyPr wrap="square" rtlCol="0">
            <a:spAutoFit/>
          </a:bodyPr>
          <a:lstStyle/>
          <a:p>
            <a:r>
              <a:rPr lang="en-US" sz="800" dirty="0" smtClean="0"/>
              <a:t>All rights reserved © Lahiru G. Jayatilaka 2010  </a:t>
            </a:r>
            <a:endParaRPr lang="en-US" sz="800" i="1" dirty="0"/>
          </a:p>
        </p:txBody>
      </p:sp>
      <p:sp>
        <p:nvSpPr>
          <p:cNvPr id="36" name="TextBox 35"/>
          <p:cNvSpPr txBox="1"/>
          <p:nvPr/>
        </p:nvSpPr>
        <p:spPr>
          <a:xfrm>
            <a:off x="6013602" y="5055800"/>
            <a:ext cx="3026607" cy="215444"/>
          </a:xfrm>
          <a:prstGeom prst="rect">
            <a:avLst/>
          </a:prstGeom>
          <a:solidFill>
            <a:schemeClr val="bg1">
              <a:lumMod val="85000"/>
            </a:schemeClr>
          </a:solidFill>
        </p:spPr>
        <p:txBody>
          <a:bodyPr wrap="square" rtlCol="0">
            <a:spAutoFit/>
          </a:bodyPr>
          <a:lstStyle/>
          <a:p>
            <a:pPr algn="r"/>
            <a:r>
              <a:rPr lang="en-US" sz="800" dirty="0" smtClean="0"/>
              <a:t>Contact us : </a:t>
            </a:r>
            <a:r>
              <a:rPr lang="en-US" sz="800" i="1" dirty="0" smtClean="0"/>
              <a:t>petals at seas dot harvard dot edu</a:t>
            </a:r>
            <a:endParaRPr lang="en-US" sz="800" i="1" dirty="0"/>
          </a:p>
        </p:txBody>
      </p:sp>
      <p:sp>
        <p:nvSpPr>
          <p:cNvPr id="21" name="TextBox 20"/>
          <p:cNvSpPr txBox="1"/>
          <p:nvPr/>
        </p:nvSpPr>
        <p:spPr>
          <a:xfrm>
            <a:off x="2108200" y="2641600"/>
            <a:ext cx="4784227" cy="369332"/>
          </a:xfrm>
          <a:prstGeom prst="rect">
            <a:avLst/>
          </a:prstGeom>
          <a:solidFill>
            <a:schemeClr val="bg1">
              <a:lumMod val="85000"/>
            </a:schemeClr>
          </a:solidFill>
        </p:spPr>
        <p:txBody>
          <a:bodyPr wrap="square" rtlCol="0">
            <a:spAutoFit/>
          </a:bodyPr>
          <a:lstStyle/>
          <a:p>
            <a:pPr algn="ctr"/>
            <a:r>
              <a:rPr lang="en-US" dirty="0" smtClean="0"/>
              <a:t>Under construction </a:t>
            </a:r>
            <a:endParaRPr lang="en-US" dirty="0"/>
          </a:p>
        </p:txBody>
      </p:sp>
      <p:sp>
        <p:nvSpPr>
          <p:cNvPr id="11" name="Rectangle 10"/>
          <p:cNvSpPr/>
          <p:nvPr/>
        </p:nvSpPr>
        <p:spPr>
          <a:xfrm>
            <a:off x="6892427"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a:t>
            </a:r>
            <a:endParaRPr lang="en-US" dirty="0"/>
          </a:p>
        </p:txBody>
      </p:sp>
      <p:sp>
        <p:nvSpPr>
          <p:cNvPr id="12" name="Rectangle 11"/>
          <p:cNvSpPr/>
          <p:nvPr/>
        </p:nvSpPr>
        <p:spPr>
          <a:xfrm>
            <a:off x="6497046"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r</a:t>
            </a:r>
            <a:endParaRPr lang="en-US" dirty="0"/>
          </a:p>
        </p:txBody>
      </p:sp>
      <p:sp>
        <p:nvSpPr>
          <p:cNvPr id="13" name="Rectangle 12"/>
          <p:cNvSpPr/>
          <p:nvPr/>
        </p:nvSpPr>
        <p:spPr>
          <a:xfrm>
            <a:off x="6077102"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p</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Rectangle 3"/>
          <p:cNvSpPr/>
          <p:nvPr/>
        </p:nvSpPr>
        <p:spPr>
          <a:xfrm>
            <a:off x="0" y="1141821"/>
            <a:ext cx="9144000" cy="4210054"/>
          </a:xfrm>
          <a:prstGeom prst="rect">
            <a:avLst/>
          </a:prstGeom>
          <a:solidFill>
            <a:schemeClr val="bg1"/>
          </a:solidFill>
          <a:ln w="28575" cap="flat" cmpd="sng" algn="ctr">
            <a:solidFill>
              <a:schemeClr val="bg1">
                <a:lumMod val="65000"/>
              </a:schemeClr>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a:t>
            </a:r>
            <a:endParaRPr lang="en-US" dirty="0"/>
          </a:p>
        </p:txBody>
      </p:sp>
      <p:sp>
        <p:nvSpPr>
          <p:cNvPr id="5" name="TextBox 4"/>
          <p:cNvSpPr txBox="1"/>
          <p:nvPr/>
        </p:nvSpPr>
        <p:spPr>
          <a:xfrm>
            <a:off x="1963907" y="1437925"/>
            <a:ext cx="4550859" cy="584776"/>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800" dirty="0" smtClean="0">
                <a:solidFill>
                  <a:srgbClr val="000000"/>
                </a:solidFill>
              </a:rPr>
              <a:t>The Center for International Stabilization and Recovery's Mine Action Information Center (CISR/MAIC) is a public policy center which manages information and conducts training relevant to humanitarian mine clearance, victim assistance, mine risk reduction and other landmine-related issues.</a:t>
            </a:r>
          </a:p>
          <a:p>
            <a:pPr algn="just"/>
            <a:endParaRPr lang="en-US" sz="800" dirty="0" smtClean="0">
              <a:solidFill>
                <a:srgbClr val="000000"/>
              </a:solidFill>
            </a:endParaRPr>
          </a:p>
        </p:txBody>
      </p:sp>
      <p:sp>
        <p:nvSpPr>
          <p:cNvPr id="7" name="Rectangle 6"/>
          <p:cNvSpPr/>
          <p:nvPr/>
        </p:nvSpPr>
        <p:spPr>
          <a:xfrm>
            <a:off x="7273427"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l</a:t>
            </a:r>
            <a:endParaRPr lang="en-US" dirty="0"/>
          </a:p>
        </p:txBody>
      </p:sp>
      <p:sp>
        <p:nvSpPr>
          <p:cNvPr id="8" name="Rectangle 7"/>
          <p:cNvSpPr/>
          <p:nvPr/>
        </p:nvSpPr>
        <p:spPr>
          <a:xfrm>
            <a:off x="8371292"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k</a:t>
            </a:r>
            <a:endParaRPr lang="en-US" dirty="0"/>
          </a:p>
        </p:txBody>
      </p:sp>
      <p:sp>
        <p:nvSpPr>
          <p:cNvPr id="9" name="Rectangle 8"/>
          <p:cNvSpPr/>
          <p:nvPr/>
        </p:nvSpPr>
        <p:spPr>
          <a:xfrm>
            <a:off x="7659781"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i</a:t>
            </a:r>
            <a:endParaRPr lang="en-US" dirty="0"/>
          </a:p>
        </p:txBody>
      </p:sp>
      <p:sp>
        <p:nvSpPr>
          <p:cNvPr id="10" name="TextBox 9"/>
          <p:cNvSpPr txBox="1"/>
          <p:nvPr/>
        </p:nvSpPr>
        <p:spPr>
          <a:xfrm>
            <a:off x="1963907" y="2090209"/>
            <a:ext cx="4550859" cy="461665"/>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800" dirty="0" smtClean="0">
                <a:solidFill>
                  <a:srgbClr val="000000"/>
                </a:solidFill>
              </a:rPr>
              <a:t>Landmine and Cluster </a:t>
            </a:r>
            <a:r>
              <a:rPr lang="en-US" sz="800" dirty="0" err="1" smtClean="0">
                <a:solidFill>
                  <a:srgbClr val="000000"/>
                </a:solidFill>
              </a:rPr>
              <a:t>Munition</a:t>
            </a:r>
            <a:r>
              <a:rPr lang="en-US" sz="800" dirty="0" smtClean="0">
                <a:solidFill>
                  <a:srgbClr val="000000"/>
                </a:solidFill>
              </a:rPr>
              <a:t> Monitor is a civil society-based program providing research and monitoring on progress made in eliminating landmines, cluster munitions, and other explosive remnants of war. </a:t>
            </a:r>
          </a:p>
        </p:txBody>
      </p:sp>
      <p:sp>
        <p:nvSpPr>
          <p:cNvPr id="11" name="TextBox 10"/>
          <p:cNvSpPr txBox="1"/>
          <p:nvPr/>
        </p:nvSpPr>
        <p:spPr>
          <a:xfrm>
            <a:off x="1963907" y="2616118"/>
            <a:ext cx="4550859" cy="338554"/>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800" i="1" dirty="0" smtClean="0">
                <a:solidFill>
                  <a:srgbClr val="000000"/>
                </a:solidFill>
              </a:rPr>
              <a:t>ICBL</a:t>
            </a:r>
            <a:r>
              <a:rPr lang="en-US" sz="800" dirty="0" smtClean="0">
                <a:solidFill>
                  <a:srgbClr val="000000"/>
                </a:solidFill>
              </a:rPr>
              <a:t> is a global network in over 70 countries working for a ban on landmines and cluster munitions, co-laureate of the 1997 Nobel Peace Prize.</a:t>
            </a:r>
          </a:p>
        </p:txBody>
      </p:sp>
      <p:sp>
        <p:nvSpPr>
          <p:cNvPr id="27" name="Rectangle 26"/>
          <p:cNvSpPr/>
          <p:nvPr/>
        </p:nvSpPr>
        <p:spPr>
          <a:xfrm>
            <a:off x="8020735"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n</a:t>
            </a:r>
            <a:endParaRPr lang="en-US" dirty="0"/>
          </a:p>
        </p:txBody>
      </p:sp>
      <p:sp>
        <p:nvSpPr>
          <p:cNvPr id="28" name="Rectangle 27"/>
          <p:cNvSpPr/>
          <p:nvPr/>
        </p:nvSpPr>
        <p:spPr>
          <a:xfrm>
            <a:off x="8723219"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s</a:t>
            </a:r>
            <a:endParaRPr lang="en-US" dirty="0"/>
          </a:p>
        </p:txBody>
      </p:sp>
      <p:sp>
        <p:nvSpPr>
          <p:cNvPr id="13" name="TextBox 12"/>
          <p:cNvSpPr txBox="1"/>
          <p:nvPr/>
        </p:nvSpPr>
        <p:spPr>
          <a:xfrm>
            <a:off x="955587" y="2090209"/>
            <a:ext cx="1008320" cy="276999"/>
          </a:xfrm>
          <a:prstGeom prst="rect">
            <a:avLst/>
          </a:prstGeom>
          <a:solidFill>
            <a:srgbClr val="FF0000"/>
          </a:solidFill>
        </p:spPr>
        <p:txBody>
          <a:bodyPr wrap="square" rtlCol="0">
            <a:spAutoFit/>
          </a:bodyPr>
          <a:lstStyle/>
          <a:p>
            <a:r>
              <a:rPr lang="en-US" sz="1200" dirty="0" smtClean="0">
                <a:solidFill>
                  <a:srgbClr val="000000"/>
                </a:solidFill>
              </a:rPr>
              <a:t>LM</a:t>
            </a:r>
            <a:endParaRPr lang="en-US" sz="1200" dirty="0">
              <a:solidFill>
                <a:srgbClr val="000000"/>
              </a:solidFill>
            </a:endParaRPr>
          </a:p>
        </p:txBody>
      </p:sp>
      <p:sp>
        <p:nvSpPr>
          <p:cNvPr id="19" name="TextBox 18"/>
          <p:cNvSpPr txBox="1"/>
          <p:nvPr/>
        </p:nvSpPr>
        <p:spPr>
          <a:xfrm>
            <a:off x="964054" y="2616118"/>
            <a:ext cx="1008320" cy="276999"/>
          </a:xfrm>
          <a:prstGeom prst="rect">
            <a:avLst/>
          </a:prstGeom>
          <a:solidFill>
            <a:srgbClr val="FF0000"/>
          </a:solidFill>
          <a:ln>
            <a:noFill/>
          </a:ln>
        </p:spPr>
        <p:txBody>
          <a:bodyPr wrap="square" rtlCol="0">
            <a:spAutoFit/>
          </a:bodyPr>
          <a:lstStyle/>
          <a:p>
            <a:r>
              <a:rPr lang="en-US" sz="1200" dirty="0" smtClean="0">
                <a:solidFill>
                  <a:srgbClr val="000000"/>
                </a:solidFill>
              </a:rPr>
              <a:t>ICBL </a:t>
            </a:r>
            <a:endParaRPr lang="en-US" sz="1200" dirty="0">
              <a:solidFill>
                <a:srgbClr val="000000"/>
              </a:solidFill>
            </a:endParaRPr>
          </a:p>
        </p:txBody>
      </p:sp>
      <p:sp>
        <p:nvSpPr>
          <p:cNvPr id="20" name="TextBox 19"/>
          <p:cNvSpPr txBox="1"/>
          <p:nvPr/>
        </p:nvSpPr>
        <p:spPr>
          <a:xfrm>
            <a:off x="959820" y="3967256"/>
            <a:ext cx="995620" cy="276999"/>
          </a:xfrm>
          <a:prstGeom prst="rect">
            <a:avLst/>
          </a:prstGeom>
          <a:solidFill>
            <a:srgbClr val="FF0000"/>
          </a:solidFill>
        </p:spPr>
        <p:txBody>
          <a:bodyPr wrap="square" rtlCol="0">
            <a:spAutoFit/>
          </a:bodyPr>
          <a:lstStyle/>
          <a:p>
            <a:r>
              <a:rPr lang="en-US" sz="1200" dirty="0" smtClean="0">
                <a:solidFill>
                  <a:srgbClr val="000000"/>
                </a:solidFill>
              </a:rPr>
              <a:t>Book</a:t>
            </a:r>
            <a:endParaRPr lang="en-US" sz="1200" dirty="0">
              <a:solidFill>
                <a:srgbClr val="000000"/>
              </a:solidFill>
            </a:endParaRPr>
          </a:p>
        </p:txBody>
      </p:sp>
      <p:sp>
        <p:nvSpPr>
          <p:cNvPr id="21" name="TextBox 20"/>
          <p:cNvSpPr txBox="1"/>
          <p:nvPr/>
        </p:nvSpPr>
        <p:spPr>
          <a:xfrm>
            <a:off x="955587" y="1435923"/>
            <a:ext cx="1008320" cy="276999"/>
          </a:xfrm>
          <a:prstGeom prst="rect">
            <a:avLst/>
          </a:prstGeom>
          <a:solidFill>
            <a:srgbClr val="FF0000"/>
          </a:solidFill>
        </p:spPr>
        <p:txBody>
          <a:bodyPr wrap="square" rtlCol="0">
            <a:spAutoFit/>
          </a:bodyPr>
          <a:lstStyle/>
          <a:p>
            <a:r>
              <a:rPr lang="en-US" sz="1200" dirty="0" smtClean="0">
                <a:solidFill>
                  <a:srgbClr val="000000"/>
                </a:solidFill>
              </a:rPr>
              <a:t>MAIC </a:t>
            </a:r>
            <a:endParaRPr lang="en-US" sz="1200" dirty="0">
              <a:solidFill>
                <a:srgbClr val="000000"/>
              </a:solidFill>
            </a:endParaRPr>
          </a:p>
        </p:txBody>
      </p:sp>
      <p:sp>
        <p:nvSpPr>
          <p:cNvPr id="22" name="TextBox 21"/>
          <p:cNvSpPr txBox="1"/>
          <p:nvPr/>
        </p:nvSpPr>
        <p:spPr>
          <a:xfrm>
            <a:off x="955587" y="3043572"/>
            <a:ext cx="1008320" cy="276999"/>
          </a:xfrm>
          <a:prstGeom prst="rect">
            <a:avLst/>
          </a:prstGeom>
          <a:solidFill>
            <a:srgbClr val="FF0000"/>
          </a:solidFill>
        </p:spPr>
        <p:txBody>
          <a:bodyPr wrap="square" rtlCol="0">
            <a:spAutoFit/>
          </a:bodyPr>
          <a:lstStyle/>
          <a:p>
            <a:r>
              <a:rPr lang="en-US" sz="1200" dirty="0" smtClean="0">
                <a:solidFill>
                  <a:srgbClr val="000000"/>
                </a:solidFill>
              </a:rPr>
              <a:t>E-Mine </a:t>
            </a:r>
            <a:endParaRPr lang="en-US" sz="1200" dirty="0">
              <a:solidFill>
                <a:srgbClr val="000000"/>
              </a:solidFill>
            </a:endParaRPr>
          </a:p>
        </p:txBody>
      </p:sp>
      <p:sp>
        <p:nvSpPr>
          <p:cNvPr id="23" name="TextBox 22"/>
          <p:cNvSpPr txBox="1"/>
          <p:nvPr/>
        </p:nvSpPr>
        <p:spPr>
          <a:xfrm>
            <a:off x="1963907" y="3043572"/>
            <a:ext cx="4550859" cy="338554"/>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800" dirty="0" smtClean="0">
                <a:solidFill>
                  <a:srgbClr val="000000"/>
                </a:solidFill>
              </a:rPr>
              <a:t>The United Nations electronic mine information network is an information gateway developed to support both the planning and coordination of global mine action efforts. </a:t>
            </a:r>
          </a:p>
        </p:txBody>
      </p:sp>
      <p:sp>
        <p:nvSpPr>
          <p:cNvPr id="24" name="TextBox 23"/>
          <p:cNvSpPr txBox="1"/>
          <p:nvPr/>
        </p:nvSpPr>
        <p:spPr>
          <a:xfrm>
            <a:off x="1951207" y="3442094"/>
            <a:ext cx="4550859" cy="461665"/>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800" dirty="0" smtClean="0">
                <a:solidFill>
                  <a:srgbClr val="000000"/>
                </a:solidFill>
              </a:rPr>
              <a:t>Handicap International is an international solidarity organization specialized in the field of disability. It works alongside people with disabilities, whatever the context, offering them assistance and supporting them in their efforts to become self-reliant. </a:t>
            </a:r>
          </a:p>
        </p:txBody>
      </p:sp>
      <p:sp>
        <p:nvSpPr>
          <p:cNvPr id="25" name="TextBox 24"/>
          <p:cNvSpPr txBox="1"/>
          <p:nvPr/>
        </p:nvSpPr>
        <p:spPr>
          <a:xfrm>
            <a:off x="959820" y="3442094"/>
            <a:ext cx="995620" cy="276999"/>
          </a:xfrm>
          <a:prstGeom prst="rect">
            <a:avLst/>
          </a:prstGeom>
          <a:solidFill>
            <a:srgbClr val="FF0000"/>
          </a:solidFill>
        </p:spPr>
        <p:txBody>
          <a:bodyPr wrap="square" rtlCol="0">
            <a:spAutoFit/>
          </a:bodyPr>
          <a:lstStyle/>
          <a:p>
            <a:r>
              <a:rPr lang="en-US" sz="1200" dirty="0" smtClean="0">
                <a:solidFill>
                  <a:srgbClr val="000000"/>
                </a:solidFill>
              </a:rPr>
              <a:t>Handicap</a:t>
            </a:r>
            <a:endParaRPr lang="en-US" sz="1200" dirty="0">
              <a:solidFill>
                <a:srgbClr val="000000"/>
              </a:solidFill>
            </a:endParaRPr>
          </a:p>
        </p:txBody>
      </p:sp>
      <p:sp>
        <p:nvSpPr>
          <p:cNvPr id="26" name="TextBox 25"/>
          <p:cNvSpPr txBox="1"/>
          <p:nvPr/>
        </p:nvSpPr>
        <p:spPr>
          <a:xfrm>
            <a:off x="1951207" y="3967256"/>
            <a:ext cx="4550859" cy="707886"/>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800" i="1" dirty="0" smtClean="0">
                <a:solidFill>
                  <a:srgbClr val="000000"/>
                </a:solidFill>
              </a:rPr>
              <a:t>Humanitarian demining</a:t>
            </a:r>
            <a:r>
              <a:rPr lang="en-US" sz="800" dirty="0" smtClean="0">
                <a:solidFill>
                  <a:srgbClr val="000000"/>
                </a:solidFill>
              </a:rPr>
              <a:t> contains three technical research sections written by well recognized researchers in the field worldwide. The topics are: Humanitarian Demining: the Technology and the Research Challenges, Sensors and Detection Techniques for Humanitarian Demining, and Robotics and Flexible Mechanisms for Humanitarian Demining.</a:t>
            </a:r>
          </a:p>
          <a:p>
            <a:pPr algn="just"/>
            <a:endParaRPr lang="en-US" sz="800" dirty="0" smtClean="0">
              <a:solidFill>
                <a:srgbClr val="000000"/>
              </a:solidFill>
            </a:endParaRPr>
          </a:p>
        </p:txBody>
      </p:sp>
      <p:pic>
        <p:nvPicPr>
          <p:cNvPr id="31" name="Picture 30" descr="ICBLLogo.png"/>
          <p:cNvPicPr>
            <a:picLocks noChangeAspect="1"/>
          </p:cNvPicPr>
          <p:nvPr/>
        </p:nvPicPr>
        <p:blipFill>
          <a:blip r:embed="rId2"/>
          <a:stretch>
            <a:fillRect/>
          </a:stretch>
        </p:blipFill>
        <p:spPr>
          <a:xfrm>
            <a:off x="7723156" y="2947109"/>
            <a:ext cx="1297517" cy="935082"/>
          </a:xfrm>
          <a:prstGeom prst="rect">
            <a:avLst/>
          </a:prstGeom>
        </p:spPr>
      </p:pic>
      <p:pic>
        <p:nvPicPr>
          <p:cNvPr id="32" name="Picture 31" descr="LMLogo.png"/>
          <p:cNvPicPr>
            <a:picLocks noChangeAspect="1"/>
          </p:cNvPicPr>
          <p:nvPr/>
        </p:nvPicPr>
        <p:blipFill>
          <a:blip r:embed="rId3"/>
          <a:stretch>
            <a:fillRect/>
          </a:stretch>
        </p:blipFill>
        <p:spPr>
          <a:xfrm>
            <a:off x="7207429" y="2035006"/>
            <a:ext cx="1813243" cy="679966"/>
          </a:xfrm>
          <a:prstGeom prst="rect">
            <a:avLst/>
          </a:prstGeom>
        </p:spPr>
      </p:pic>
      <p:pic>
        <p:nvPicPr>
          <p:cNvPr id="33" name="Picture 32" descr="HandicapLogo.png"/>
          <p:cNvPicPr>
            <a:picLocks noChangeAspect="1"/>
          </p:cNvPicPr>
          <p:nvPr/>
        </p:nvPicPr>
        <p:blipFill>
          <a:blip r:embed="rId4"/>
          <a:stretch>
            <a:fillRect/>
          </a:stretch>
        </p:blipFill>
        <p:spPr>
          <a:xfrm>
            <a:off x="7815912" y="4279963"/>
            <a:ext cx="1110760" cy="397772"/>
          </a:xfrm>
          <a:prstGeom prst="rect">
            <a:avLst/>
          </a:prstGeom>
        </p:spPr>
      </p:pic>
      <p:sp>
        <p:nvSpPr>
          <p:cNvPr id="34" name="TextBox 33"/>
          <p:cNvSpPr txBox="1"/>
          <p:nvPr/>
        </p:nvSpPr>
        <p:spPr>
          <a:xfrm>
            <a:off x="101601" y="5055800"/>
            <a:ext cx="2603500" cy="215444"/>
          </a:xfrm>
          <a:prstGeom prst="rect">
            <a:avLst/>
          </a:prstGeom>
          <a:solidFill>
            <a:srgbClr val="D9D9D9"/>
          </a:solidFill>
        </p:spPr>
        <p:txBody>
          <a:bodyPr wrap="square" rtlCol="0">
            <a:spAutoFit/>
          </a:bodyPr>
          <a:lstStyle/>
          <a:p>
            <a:r>
              <a:rPr lang="en-US" sz="800" dirty="0" smtClean="0"/>
              <a:t>All rights reserved © Lahiru G. Jayatilaka 2010  </a:t>
            </a:r>
            <a:endParaRPr lang="en-US" sz="800" i="1" dirty="0"/>
          </a:p>
        </p:txBody>
      </p:sp>
      <p:sp>
        <p:nvSpPr>
          <p:cNvPr id="36" name="TextBox 35"/>
          <p:cNvSpPr txBox="1"/>
          <p:nvPr/>
        </p:nvSpPr>
        <p:spPr>
          <a:xfrm>
            <a:off x="6013602" y="5055800"/>
            <a:ext cx="3026607" cy="215444"/>
          </a:xfrm>
          <a:prstGeom prst="rect">
            <a:avLst/>
          </a:prstGeom>
          <a:solidFill>
            <a:schemeClr val="bg1">
              <a:lumMod val="85000"/>
            </a:schemeClr>
          </a:solidFill>
        </p:spPr>
        <p:txBody>
          <a:bodyPr wrap="square" rtlCol="0">
            <a:spAutoFit/>
          </a:bodyPr>
          <a:lstStyle/>
          <a:p>
            <a:pPr algn="r"/>
            <a:r>
              <a:rPr lang="en-US" sz="800" dirty="0" smtClean="0"/>
              <a:t>Contact us : </a:t>
            </a:r>
            <a:r>
              <a:rPr lang="en-US" sz="800" i="1" dirty="0" smtClean="0"/>
              <a:t>petals at seas dot harvard dot edu</a:t>
            </a:r>
            <a:endParaRPr lang="en-US" sz="800" i="1" dirty="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20" name="Group 19"/>
          <p:cNvGrpSpPr/>
          <p:nvPr/>
        </p:nvGrpSpPr>
        <p:grpSpPr>
          <a:xfrm>
            <a:off x="0" y="147877"/>
            <a:ext cx="9147690" cy="1919299"/>
            <a:chOff x="0" y="147877"/>
            <a:chExt cx="9147690" cy="1919299"/>
          </a:xfrm>
        </p:grpSpPr>
        <p:pic>
          <p:nvPicPr>
            <p:cNvPr id="4" name="Picture 3" descr="background2.jpg"/>
            <p:cNvPicPr>
              <a:picLocks noChangeAspect="1"/>
            </p:cNvPicPr>
            <p:nvPr/>
          </p:nvPicPr>
          <p:blipFill>
            <a:blip r:embed="rId2"/>
            <a:srcRect t="49961" b="22053"/>
            <a:stretch>
              <a:fillRect/>
            </a:stretch>
          </p:blipFill>
          <p:spPr>
            <a:xfrm>
              <a:off x="3690" y="147877"/>
              <a:ext cx="9144000" cy="1919299"/>
            </a:xfrm>
            <a:prstGeom prst="rect">
              <a:avLst/>
            </a:prstGeom>
          </p:spPr>
        </p:pic>
        <p:sp>
          <p:nvSpPr>
            <p:cNvPr id="12" name="TextBox 11"/>
            <p:cNvSpPr txBox="1"/>
            <p:nvPr/>
          </p:nvSpPr>
          <p:spPr>
            <a:xfrm>
              <a:off x="0" y="231711"/>
              <a:ext cx="3724773" cy="646331"/>
            </a:xfrm>
            <a:prstGeom prst="rect">
              <a:avLst/>
            </a:prstGeom>
            <a:noFill/>
          </p:spPr>
          <p:txBody>
            <a:bodyPr wrap="square" rtlCol="0">
              <a:spAutoFit/>
            </a:bodyPr>
            <a:lstStyle/>
            <a:p>
              <a:r>
                <a:rPr lang="en-US" sz="3600" dirty="0" smtClean="0">
                  <a:ln>
                    <a:solidFill>
                      <a:srgbClr val="FFFFFF"/>
                    </a:solidFill>
                  </a:ln>
                  <a:solidFill>
                    <a:srgbClr val="FF0000"/>
                  </a:solidFill>
                  <a:latin typeface="BlairMdITC TT-Medium"/>
                  <a:cs typeface="BlairMdITC TT-Medium"/>
                </a:rPr>
                <a:t>PETALS</a:t>
              </a:r>
              <a:endParaRPr lang="en-US" sz="3600" dirty="0">
                <a:ln>
                  <a:solidFill>
                    <a:srgbClr val="FFFFFF"/>
                  </a:solidFill>
                </a:ln>
                <a:solidFill>
                  <a:srgbClr val="FF0000"/>
                </a:solidFill>
                <a:latin typeface="BlairMdITC TT-Medium"/>
                <a:cs typeface="BlairMdITC TT-Medium"/>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Rectangle 3"/>
          <p:cNvSpPr/>
          <p:nvPr/>
        </p:nvSpPr>
        <p:spPr>
          <a:xfrm>
            <a:off x="0" y="1141821"/>
            <a:ext cx="9144000" cy="4210054"/>
          </a:xfrm>
          <a:prstGeom prst="rect">
            <a:avLst/>
          </a:prstGeom>
          <a:solidFill>
            <a:schemeClr val="bg1"/>
          </a:solidFill>
          <a:ln w="28575" cap="flat" cmpd="sng" algn="ctr">
            <a:solidFill>
              <a:schemeClr val="bg1">
                <a:lumMod val="65000"/>
              </a:schemeClr>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a:t>
            </a:r>
            <a:endParaRPr lang="en-US" dirty="0"/>
          </a:p>
        </p:txBody>
      </p:sp>
      <p:sp>
        <p:nvSpPr>
          <p:cNvPr id="5" name="TextBox 4"/>
          <p:cNvSpPr txBox="1"/>
          <p:nvPr/>
        </p:nvSpPr>
        <p:spPr>
          <a:xfrm>
            <a:off x="1494007" y="1451024"/>
            <a:ext cx="4550859" cy="553998"/>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1000" dirty="0" smtClean="0"/>
              <a:t>Post-conflict landmines have serious humanitarian repercussions: landmines cost lives, limbs and land.  The primary method used to locate these buried devices relies on a human listening to audio feedback from a metal detector.</a:t>
            </a:r>
          </a:p>
        </p:txBody>
      </p:sp>
      <p:sp>
        <p:nvSpPr>
          <p:cNvPr id="6" name="Rectangle 5"/>
          <p:cNvSpPr/>
          <p:nvPr/>
        </p:nvSpPr>
        <p:spPr>
          <a:xfrm>
            <a:off x="6909652"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t>
            </a:r>
            <a:endParaRPr lang="en-US" dirty="0"/>
          </a:p>
        </p:txBody>
      </p:sp>
      <p:sp>
        <p:nvSpPr>
          <p:cNvPr id="7" name="Rectangle 6"/>
          <p:cNvSpPr/>
          <p:nvPr/>
        </p:nvSpPr>
        <p:spPr>
          <a:xfrm>
            <a:off x="7279777"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a:t>
            </a:r>
            <a:endParaRPr lang="en-US" dirty="0"/>
          </a:p>
        </p:txBody>
      </p:sp>
      <p:sp>
        <p:nvSpPr>
          <p:cNvPr id="8" name="Rectangle 7"/>
          <p:cNvSpPr/>
          <p:nvPr/>
        </p:nvSpPr>
        <p:spPr>
          <a:xfrm>
            <a:off x="8371292"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l</a:t>
            </a:r>
            <a:endParaRPr lang="en-US" dirty="0"/>
          </a:p>
        </p:txBody>
      </p:sp>
      <p:sp>
        <p:nvSpPr>
          <p:cNvPr id="9" name="Rectangle 8"/>
          <p:cNvSpPr/>
          <p:nvPr/>
        </p:nvSpPr>
        <p:spPr>
          <a:xfrm>
            <a:off x="7659781"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t</a:t>
            </a:r>
            <a:endParaRPr lang="en-US" dirty="0"/>
          </a:p>
        </p:txBody>
      </p:sp>
      <p:sp>
        <p:nvSpPr>
          <p:cNvPr id="10" name="TextBox 9"/>
          <p:cNvSpPr txBox="1"/>
          <p:nvPr/>
        </p:nvSpPr>
        <p:spPr>
          <a:xfrm>
            <a:off x="1494007" y="2232561"/>
            <a:ext cx="4550859" cy="1323439"/>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1000" dirty="0" smtClean="0">
                <a:solidFill>
                  <a:srgbClr val="000000"/>
                </a:solidFill>
              </a:rPr>
              <a:t>With this technique, the proximity of the human to the explosive device means that mistakes are potentially fatal. The presence of metallic debris in former combat areas also means that operators must discriminate landmine feedback from that induced by clutter in order to operate efficiently: in current practice, operators must stop and inspect every contact that could be a landmine, which slows down the demining process significantly. Both these challenges are exacerbated by newer landmines with minimal metallic content.</a:t>
            </a:r>
          </a:p>
          <a:p>
            <a:pPr algn="just"/>
            <a:endParaRPr lang="en-US" sz="1000" dirty="0" smtClean="0">
              <a:solidFill>
                <a:srgbClr val="FFFFFF"/>
              </a:solidFill>
            </a:endParaRPr>
          </a:p>
        </p:txBody>
      </p:sp>
      <p:sp>
        <p:nvSpPr>
          <p:cNvPr id="11" name="TextBox 10"/>
          <p:cNvSpPr txBox="1"/>
          <p:nvPr/>
        </p:nvSpPr>
        <p:spPr>
          <a:xfrm>
            <a:off x="1494007" y="3832999"/>
            <a:ext cx="4550859" cy="553998"/>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1000" dirty="0" smtClean="0"/>
              <a:t>PETALS aims to respond to these challenges and improve the demining process through the provision of assistive visual interfaces for metal detector-based landmine detection. </a:t>
            </a:r>
          </a:p>
        </p:txBody>
      </p:sp>
      <p:sp>
        <p:nvSpPr>
          <p:cNvPr id="27" name="Rectangle 26"/>
          <p:cNvSpPr/>
          <p:nvPr/>
        </p:nvSpPr>
        <p:spPr>
          <a:xfrm>
            <a:off x="8020735"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a</a:t>
            </a:r>
            <a:endParaRPr lang="en-US" dirty="0"/>
          </a:p>
        </p:txBody>
      </p:sp>
      <p:sp>
        <p:nvSpPr>
          <p:cNvPr id="28" name="Rectangle 27"/>
          <p:cNvSpPr/>
          <p:nvPr/>
        </p:nvSpPr>
        <p:spPr>
          <a:xfrm>
            <a:off x="8723219"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s</a:t>
            </a:r>
            <a:endParaRPr lang="en-US" dirty="0"/>
          </a:p>
        </p:txBody>
      </p:sp>
      <p:sp>
        <p:nvSpPr>
          <p:cNvPr id="30" name="TextBox 29"/>
          <p:cNvSpPr txBox="1"/>
          <p:nvPr/>
        </p:nvSpPr>
        <p:spPr>
          <a:xfrm>
            <a:off x="101601" y="5055800"/>
            <a:ext cx="2603500" cy="215444"/>
          </a:xfrm>
          <a:prstGeom prst="rect">
            <a:avLst/>
          </a:prstGeom>
          <a:solidFill>
            <a:srgbClr val="D9D9D9"/>
          </a:solidFill>
        </p:spPr>
        <p:txBody>
          <a:bodyPr wrap="square" rtlCol="0">
            <a:spAutoFit/>
          </a:bodyPr>
          <a:lstStyle/>
          <a:p>
            <a:r>
              <a:rPr lang="en-US" sz="800" dirty="0" smtClean="0"/>
              <a:t>All rights reserved © Lahiru G. Jayatilaka 2010  </a:t>
            </a:r>
            <a:endParaRPr lang="en-US" sz="800" i="1" dirty="0"/>
          </a:p>
        </p:txBody>
      </p:sp>
      <p:sp>
        <p:nvSpPr>
          <p:cNvPr id="14" name="TextBox 13"/>
          <p:cNvSpPr txBox="1"/>
          <p:nvPr/>
        </p:nvSpPr>
        <p:spPr>
          <a:xfrm>
            <a:off x="457200" y="1451024"/>
            <a:ext cx="1036807" cy="276999"/>
          </a:xfrm>
          <a:prstGeom prst="rect">
            <a:avLst/>
          </a:prstGeom>
          <a:solidFill>
            <a:srgbClr val="FF0000"/>
          </a:solidFill>
          <a:ln>
            <a:noFill/>
          </a:ln>
        </p:spPr>
        <p:txBody>
          <a:bodyPr wrap="square" rtlCol="0">
            <a:spAutoFit/>
          </a:bodyPr>
          <a:lstStyle/>
          <a:p>
            <a:r>
              <a:rPr lang="en-US" sz="1200" dirty="0" smtClean="0">
                <a:solidFill>
                  <a:srgbClr val="000000"/>
                </a:solidFill>
              </a:rPr>
              <a:t>motivation </a:t>
            </a:r>
            <a:endParaRPr lang="en-US" sz="1200" dirty="0">
              <a:solidFill>
                <a:srgbClr val="000000"/>
              </a:solidFill>
            </a:endParaRPr>
          </a:p>
        </p:txBody>
      </p:sp>
      <p:sp>
        <p:nvSpPr>
          <p:cNvPr id="15" name="TextBox 14"/>
          <p:cNvSpPr txBox="1"/>
          <p:nvPr/>
        </p:nvSpPr>
        <p:spPr>
          <a:xfrm>
            <a:off x="469900" y="2232561"/>
            <a:ext cx="1036807" cy="276999"/>
          </a:xfrm>
          <a:prstGeom prst="rect">
            <a:avLst/>
          </a:prstGeom>
          <a:solidFill>
            <a:srgbClr val="FF0000"/>
          </a:solidFill>
        </p:spPr>
        <p:txBody>
          <a:bodyPr wrap="square" rtlCol="0">
            <a:spAutoFit/>
          </a:bodyPr>
          <a:lstStyle/>
          <a:p>
            <a:r>
              <a:rPr lang="en-US" sz="1200" dirty="0" smtClean="0">
                <a:solidFill>
                  <a:srgbClr val="000000"/>
                </a:solidFill>
              </a:rPr>
              <a:t>challenge </a:t>
            </a:r>
            <a:endParaRPr lang="en-US" sz="1200" dirty="0">
              <a:solidFill>
                <a:srgbClr val="000000"/>
              </a:solidFill>
            </a:endParaRPr>
          </a:p>
        </p:txBody>
      </p:sp>
      <p:sp>
        <p:nvSpPr>
          <p:cNvPr id="16" name="TextBox 15"/>
          <p:cNvSpPr txBox="1"/>
          <p:nvPr/>
        </p:nvSpPr>
        <p:spPr>
          <a:xfrm>
            <a:off x="469900" y="3832999"/>
            <a:ext cx="1036807" cy="276999"/>
          </a:xfrm>
          <a:prstGeom prst="rect">
            <a:avLst/>
          </a:prstGeom>
          <a:solidFill>
            <a:srgbClr val="FF0000"/>
          </a:solidFill>
        </p:spPr>
        <p:txBody>
          <a:bodyPr wrap="square" rtlCol="0">
            <a:spAutoFit/>
          </a:bodyPr>
          <a:lstStyle/>
          <a:p>
            <a:r>
              <a:rPr lang="en-US" sz="1200" dirty="0" smtClean="0">
                <a:solidFill>
                  <a:srgbClr val="000000"/>
                </a:solidFill>
              </a:rPr>
              <a:t>response </a:t>
            </a:r>
            <a:endParaRPr lang="en-US" sz="1200" dirty="0">
              <a:solidFill>
                <a:srgbClr val="000000"/>
              </a:solidFill>
            </a:endParaRPr>
          </a:p>
        </p:txBody>
      </p:sp>
      <p:sp>
        <p:nvSpPr>
          <p:cNvPr id="17" name="TextBox 16"/>
          <p:cNvSpPr txBox="1"/>
          <p:nvPr/>
        </p:nvSpPr>
        <p:spPr>
          <a:xfrm>
            <a:off x="6878704" y="3056161"/>
            <a:ext cx="656803" cy="276999"/>
          </a:xfrm>
          <a:prstGeom prst="rect">
            <a:avLst/>
          </a:prstGeom>
          <a:solidFill>
            <a:srgbClr val="FF0000"/>
          </a:solidFill>
        </p:spPr>
        <p:txBody>
          <a:bodyPr wrap="square" rtlCol="0">
            <a:spAutoFit/>
          </a:bodyPr>
          <a:lstStyle/>
          <a:p>
            <a:r>
              <a:rPr lang="en-US" sz="1200" dirty="0" smtClean="0">
                <a:solidFill>
                  <a:srgbClr val="000000"/>
                </a:solidFill>
              </a:rPr>
              <a:t>news</a:t>
            </a:r>
            <a:r>
              <a:rPr lang="en-US" sz="1200" dirty="0" smtClean="0"/>
              <a:t> </a:t>
            </a:r>
            <a:endParaRPr lang="en-US" sz="1200" dirty="0"/>
          </a:p>
        </p:txBody>
      </p:sp>
      <p:sp>
        <p:nvSpPr>
          <p:cNvPr id="18" name="TextBox 17"/>
          <p:cNvSpPr txBox="1"/>
          <p:nvPr/>
        </p:nvSpPr>
        <p:spPr>
          <a:xfrm>
            <a:off x="6909651" y="3679110"/>
            <a:ext cx="2083273" cy="246221"/>
          </a:xfrm>
          <a:prstGeom prst="rect">
            <a:avLst/>
          </a:prstGeom>
          <a:solidFill>
            <a:srgbClr val="FF0000"/>
          </a:solidFill>
          <a:ln w="28575" cap="flat" cmpd="sng" algn="ctr">
            <a:noFill/>
            <a:prstDash val="solid"/>
            <a:round/>
            <a:headEnd type="none" w="med" len="med"/>
            <a:tailEnd type="none" w="med" len="med"/>
          </a:ln>
        </p:spPr>
        <p:txBody>
          <a:bodyPr wrap="square" rtlCol="0">
            <a:spAutoFit/>
          </a:bodyPr>
          <a:lstStyle/>
          <a:p>
            <a:r>
              <a:rPr lang="en-US" sz="1000" dirty="0" smtClean="0"/>
              <a:t>Project wins </a:t>
            </a:r>
            <a:r>
              <a:rPr lang="en-US" sz="1000" dirty="0" err="1" smtClean="0"/>
              <a:t>Hoopes</a:t>
            </a:r>
            <a:r>
              <a:rPr lang="en-US" sz="1000" dirty="0" smtClean="0"/>
              <a:t> Prize</a:t>
            </a:r>
          </a:p>
        </p:txBody>
      </p:sp>
      <p:pic>
        <p:nvPicPr>
          <p:cNvPr id="19" name="Picture 18" descr="MetalDetector.png"/>
          <p:cNvPicPr>
            <a:picLocks noChangeAspect="1"/>
          </p:cNvPicPr>
          <p:nvPr/>
        </p:nvPicPr>
        <p:blipFill>
          <a:blip r:embed="rId2"/>
          <a:srcRect l="5506" r="6667" b="1852"/>
          <a:stretch>
            <a:fillRect/>
          </a:stretch>
        </p:blipFill>
        <p:spPr>
          <a:xfrm>
            <a:off x="7922854" y="1812959"/>
            <a:ext cx="1070070" cy="1520201"/>
          </a:xfrm>
          <a:prstGeom prst="rect">
            <a:avLst/>
          </a:prstGeom>
        </p:spPr>
      </p:pic>
      <p:sp>
        <p:nvSpPr>
          <p:cNvPr id="20" name="TextBox 19"/>
          <p:cNvSpPr txBox="1"/>
          <p:nvPr/>
        </p:nvSpPr>
        <p:spPr>
          <a:xfrm>
            <a:off x="6909652" y="4659868"/>
            <a:ext cx="2083272" cy="246221"/>
          </a:xfrm>
          <a:prstGeom prst="rect">
            <a:avLst/>
          </a:prstGeom>
          <a:solidFill>
            <a:srgbClr val="FF0000"/>
          </a:solidFill>
          <a:ln w="28575" cap="flat" cmpd="sng" algn="ctr">
            <a:noFill/>
            <a:prstDash val="solid"/>
            <a:round/>
            <a:headEnd type="none" w="med" len="med"/>
            <a:tailEnd type="none" w="med" len="med"/>
          </a:ln>
        </p:spPr>
        <p:txBody>
          <a:bodyPr wrap="square" rtlCol="0">
            <a:spAutoFit/>
          </a:bodyPr>
          <a:lstStyle/>
          <a:p>
            <a:r>
              <a:rPr lang="en-US" sz="1000" dirty="0" smtClean="0"/>
              <a:t>PETALS submits to UIST 2010</a:t>
            </a:r>
          </a:p>
        </p:txBody>
      </p:sp>
      <p:sp>
        <p:nvSpPr>
          <p:cNvPr id="21" name="TextBox 20"/>
          <p:cNvSpPr txBox="1"/>
          <p:nvPr/>
        </p:nvSpPr>
        <p:spPr>
          <a:xfrm>
            <a:off x="6909652" y="3432889"/>
            <a:ext cx="984106" cy="246221"/>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r>
              <a:rPr lang="en-US" sz="1000" dirty="0" smtClean="0"/>
              <a:t>07.05.2010</a:t>
            </a:r>
          </a:p>
        </p:txBody>
      </p:sp>
      <p:sp>
        <p:nvSpPr>
          <p:cNvPr id="22" name="TextBox 21"/>
          <p:cNvSpPr txBox="1"/>
          <p:nvPr/>
        </p:nvSpPr>
        <p:spPr>
          <a:xfrm>
            <a:off x="6922352" y="4412397"/>
            <a:ext cx="984106" cy="246221"/>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r>
              <a:rPr lang="en-US" sz="1000" dirty="0" smtClean="0"/>
              <a:t>30.06.2010</a:t>
            </a:r>
          </a:p>
        </p:txBody>
      </p:sp>
      <p:sp>
        <p:nvSpPr>
          <p:cNvPr id="23" name="TextBox 22"/>
          <p:cNvSpPr txBox="1"/>
          <p:nvPr/>
        </p:nvSpPr>
        <p:spPr>
          <a:xfrm>
            <a:off x="6909652" y="3925331"/>
            <a:ext cx="984106" cy="246221"/>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r>
              <a:rPr lang="en-US" sz="1000" dirty="0" smtClean="0"/>
              <a:t>28.06.2010</a:t>
            </a:r>
          </a:p>
        </p:txBody>
      </p:sp>
      <p:sp>
        <p:nvSpPr>
          <p:cNvPr id="24" name="TextBox 23"/>
          <p:cNvSpPr txBox="1"/>
          <p:nvPr/>
        </p:nvSpPr>
        <p:spPr>
          <a:xfrm>
            <a:off x="6909652" y="4173498"/>
            <a:ext cx="2083272" cy="246221"/>
          </a:xfrm>
          <a:prstGeom prst="rect">
            <a:avLst/>
          </a:prstGeom>
          <a:solidFill>
            <a:srgbClr val="FF0000"/>
          </a:solidFill>
          <a:ln w="28575" cap="flat" cmpd="sng" algn="ctr">
            <a:noFill/>
            <a:prstDash val="solid"/>
            <a:round/>
            <a:headEnd type="none" w="med" len="med"/>
            <a:tailEnd type="none" w="med" len="med"/>
          </a:ln>
        </p:spPr>
        <p:txBody>
          <a:bodyPr wrap="square" rtlCol="0">
            <a:spAutoFit/>
          </a:bodyPr>
          <a:lstStyle/>
          <a:p>
            <a:r>
              <a:rPr lang="en-US" sz="1000" dirty="0" smtClean="0"/>
              <a:t>Project PETALS is  named  </a:t>
            </a:r>
          </a:p>
        </p:txBody>
      </p:sp>
      <p:sp>
        <p:nvSpPr>
          <p:cNvPr id="25" name="TextBox 24"/>
          <p:cNvSpPr txBox="1"/>
          <p:nvPr/>
        </p:nvSpPr>
        <p:spPr>
          <a:xfrm>
            <a:off x="6013602" y="5055800"/>
            <a:ext cx="3026607" cy="215444"/>
          </a:xfrm>
          <a:prstGeom prst="rect">
            <a:avLst/>
          </a:prstGeom>
          <a:solidFill>
            <a:schemeClr val="bg1">
              <a:lumMod val="85000"/>
            </a:schemeClr>
          </a:solidFill>
        </p:spPr>
        <p:txBody>
          <a:bodyPr wrap="square" rtlCol="0">
            <a:spAutoFit/>
          </a:bodyPr>
          <a:lstStyle/>
          <a:p>
            <a:pPr algn="r"/>
            <a:r>
              <a:rPr lang="en-US" sz="800" dirty="0" smtClean="0"/>
              <a:t>Contact us : </a:t>
            </a:r>
            <a:r>
              <a:rPr lang="en-US" sz="800" i="1" dirty="0" smtClean="0"/>
              <a:t>petals at seas dot harvard dot edu</a:t>
            </a:r>
            <a:endParaRPr lang="en-US" sz="800" i="1" dirty="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Rectangle 3"/>
          <p:cNvSpPr/>
          <p:nvPr/>
        </p:nvSpPr>
        <p:spPr>
          <a:xfrm>
            <a:off x="0" y="1141821"/>
            <a:ext cx="9144000" cy="4210054"/>
          </a:xfrm>
          <a:prstGeom prst="rect">
            <a:avLst/>
          </a:prstGeom>
          <a:solidFill>
            <a:schemeClr val="bg1"/>
          </a:solidFill>
          <a:ln w="28575" cap="flat" cmpd="sng" algn="ctr">
            <a:solidFill>
              <a:schemeClr val="bg1">
                <a:lumMod val="65000"/>
              </a:schemeClr>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a:t>
            </a:r>
            <a:endParaRPr lang="en-US" dirty="0"/>
          </a:p>
        </p:txBody>
      </p:sp>
      <p:sp>
        <p:nvSpPr>
          <p:cNvPr id="5" name="TextBox 4"/>
          <p:cNvSpPr txBox="1"/>
          <p:nvPr/>
        </p:nvSpPr>
        <p:spPr>
          <a:xfrm>
            <a:off x="1494007" y="1388556"/>
            <a:ext cx="4550859" cy="1631216"/>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1000" dirty="0" smtClean="0"/>
              <a:t>Work in the area of cognitive engineering has suggested that expert deminers mentally construct spatial patterns to make detection decisions. These patterns are constructed by finding a point near a potential threat at which the metal detector responses start and stop.  By systematically finding several such points, experts build spatial patterns (outline of the boundary points) of the metallic field belonging to the buried object or collection of objects. If the encountered pattern is similar to one belonging to a landmine in past experience, then the probability of a threat is high. By incorporating such procedures into demining training programs, researchers have been able to improve performance of novice deminers.</a:t>
            </a:r>
          </a:p>
          <a:p>
            <a:pPr algn="just"/>
            <a:endParaRPr lang="en-US" sz="1000" dirty="0" smtClean="0"/>
          </a:p>
        </p:txBody>
      </p:sp>
      <p:sp>
        <p:nvSpPr>
          <p:cNvPr id="7" name="Rectangle 6"/>
          <p:cNvSpPr/>
          <p:nvPr/>
        </p:nvSpPr>
        <p:spPr>
          <a:xfrm>
            <a:off x="7273427"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a</a:t>
            </a:r>
            <a:endParaRPr lang="en-US" dirty="0"/>
          </a:p>
        </p:txBody>
      </p:sp>
      <p:sp>
        <p:nvSpPr>
          <p:cNvPr id="8" name="Rectangle 7"/>
          <p:cNvSpPr/>
          <p:nvPr/>
        </p:nvSpPr>
        <p:spPr>
          <a:xfrm>
            <a:off x="8371292"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u</a:t>
            </a:r>
            <a:endParaRPr lang="en-US" dirty="0"/>
          </a:p>
        </p:txBody>
      </p:sp>
      <p:sp>
        <p:nvSpPr>
          <p:cNvPr id="9" name="Rectangle 8"/>
          <p:cNvSpPr/>
          <p:nvPr/>
        </p:nvSpPr>
        <p:spPr>
          <a:xfrm>
            <a:off x="7659781"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b</a:t>
            </a:r>
            <a:endParaRPr lang="en-US" dirty="0"/>
          </a:p>
        </p:txBody>
      </p:sp>
      <p:sp>
        <p:nvSpPr>
          <p:cNvPr id="10" name="TextBox 9"/>
          <p:cNvSpPr txBox="1"/>
          <p:nvPr/>
        </p:nvSpPr>
        <p:spPr>
          <a:xfrm>
            <a:off x="1462743" y="3093571"/>
            <a:ext cx="4550859" cy="861774"/>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1000" dirty="0" smtClean="0"/>
              <a:t>This technique, however, relies on operators' creation and retention of mental models that are subject to cognitive limitations such as working memory capacity.  A rough analogy: how well can you remember a random pattern that someone traces out for you using their finger?</a:t>
            </a:r>
          </a:p>
          <a:p>
            <a:pPr algn="just"/>
            <a:endParaRPr lang="en-US" sz="1000" dirty="0" smtClean="0"/>
          </a:p>
        </p:txBody>
      </p:sp>
      <p:sp>
        <p:nvSpPr>
          <p:cNvPr id="11" name="TextBox 10"/>
          <p:cNvSpPr txBox="1"/>
          <p:nvPr/>
        </p:nvSpPr>
        <p:spPr>
          <a:xfrm>
            <a:off x="1462743" y="4047644"/>
            <a:ext cx="4550859" cy="861774"/>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1000" dirty="0" smtClean="0"/>
              <a:t>Why rely on memory at all? To circumvent cognitive limitations associated with internal representation we present PETALS. PETALS allows the operator to build and </a:t>
            </a:r>
            <a:r>
              <a:rPr lang="en-US" sz="1000" i="1" dirty="0" smtClean="0"/>
              <a:t>see</a:t>
            </a:r>
            <a:r>
              <a:rPr lang="en-US" sz="1000" dirty="0" smtClean="0"/>
              <a:t> these patterns on a display screen. In effect, it helps novice deminers answer two questions: </a:t>
            </a:r>
            <a:r>
              <a:rPr lang="en-US" sz="1000" dirty="0" err="1" smtClean="0"/>
              <a:t>i</a:t>
            </a:r>
            <a:r>
              <a:rPr lang="en-US" sz="1000" dirty="0" smtClean="0"/>
              <a:t>) is there a mine present? and ii) where is the mine located? </a:t>
            </a:r>
          </a:p>
          <a:p>
            <a:pPr algn="just"/>
            <a:endParaRPr lang="en-US" sz="1000" dirty="0" smtClean="0"/>
          </a:p>
        </p:txBody>
      </p:sp>
      <p:sp>
        <p:nvSpPr>
          <p:cNvPr id="27" name="Rectangle 26"/>
          <p:cNvSpPr/>
          <p:nvPr/>
        </p:nvSpPr>
        <p:spPr>
          <a:xfrm>
            <a:off x="8020735"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a:t>
            </a:r>
            <a:endParaRPr lang="en-US" dirty="0"/>
          </a:p>
        </p:txBody>
      </p:sp>
      <p:sp>
        <p:nvSpPr>
          <p:cNvPr id="28" name="Rectangle 27"/>
          <p:cNvSpPr/>
          <p:nvPr/>
        </p:nvSpPr>
        <p:spPr>
          <a:xfrm>
            <a:off x="8723219"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t</a:t>
            </a:r>
            <a:endParaRPr lang="en-US" dirty="0"/>
          </a:p>
        </p:txBody>
      </p:sp>
      <p:sp>
        <p:nvSpPr>
          <p:cNvPr id="13" name="TextBox 12"/>
          <p:cNvSpPr txBox="1"/>
          <p:nvPr/>
        </p:nvSpPr>
        <p:spPr>
          <a:xfrm>
            <a:off x="457200" y="1388556"/>
            <a:ext cx="1036807" cy="276999"/>
          </a:xfrm>
          <a:prstGeom prst="rect">
            <a:avLst/>
          </a:prstGeom>
          <a:solidFill>
            <a:srgbClr val="FF0000"/>
          </a:solidFill>
        </p:spPr>
        <p:txBody>
          <a:bodyPr wrap="square" rtlCol="0">
            <a:spAutoFit/>
          </a:bodyPr>
          <a:lstStyle/>
          <a:p>
            <a:r>
              <a:rPr lang="en-US" sz="1200" dirty="0" smtClean="0">
                <a:solidFill>
                  <a:srgbClr val="000000"/>
                </a:solidFill>
              </a:rPr>
              <a:t>inspiration </a:t>
            </a:r>
            <a:endParaRPr lang="en-US" sz="1200" dirty="0">
              <a:solidFill>
                <a:srgbClr val="000000"/>
              </a:solidFill>
            </a:endParaRPr>
          </a:p>
        </p:txBody>
      </p:sp>
      <p:sp>
        <p:nvSpPr>
          <p:cNvPr id="14" name="TextBox 13"/>
          <p:cNvSpPr txBox="1"/>
          <p:nvPr/>
        </p:nvSpPr>
        <p:spPr>
          <a:xfrm>
            <a:off x="425936" y="4047644"/>
            <a:ext cx="1036807" cy="276999"/>
          </a:xfrm>
          <a:prstGeom prst="rect">
            <a:avLst/>
          </a:prstGeom>
          <a:solidFill>
            <a:srgbClr val="FF0000"/>
          </a:solidFill>
        </p:spPr>
        <p:txBody>
          <a:bodyPr wrap="square" rtlCol="0">
            <a:spAutoFit/>
          </a:bodyPr>
          <a:lstStyle/>
          <a:p>
            <a:r>
              <a:rPr lang="en-US" sz="1200" dirty="0" smtClean="0">
                <a:solidFill>
                  <a:srgbClr val="000000"/>
                </a:solidFill>
              </a:rPr>
              <a:t>idea </a:t>
            </a:r>
            <a:endParaRPr lang="en-US" sz="1200" dirty="0">
              <a:solidFill>
                <a:srgbClr val="000000"/>
              </a:solidFill>
            </a:endParaRPr>
          </a:p>
        </p:txBody>
      </p:sp>
      <p:sp>
        <p:nvSpPr>
          <p:cNvPr id="15" name="TextBox 14"/>
          <p:cNvSpPr txBox="1"/>
          <p:nvPr/>
        </p:nvSpPr>
        <p:spPr>
          <a:xfrm>
            <a:off x="425936" y="3093571"/>
            <a:ext cx="1036807" cy="276999"/>
          </a:xfrm>
          <a:prstGeom prst="rect">
            <a:avLst/>
          </a:prstGeom>
          <a:solidFill>
            <a:srgbClr val="FF0000"/>
          </a:solidFill>
        </p:spPr>
        <p:txBody>
          <a:bodyPr wrap="square" rtlCol="0">
            <a:spAutoFit/>
          </a:bodyPr>
          <a:lstStyle/>
          <a:p>
            <a:r>
              <a:rPr lang="en-US" sz="1200" dirty="0" smtClean="0">
                <a:solidFill>
                  <a:srgbClr val="000000"/>
                </a:solidFill>
              </a:rPr>
              <a:t>limits </a:t>
            </a:r>
            <a:endParaRPr lang="en-US" sz="1200" dirty="0">
              <a:solidFill>
                <a:srgbClr val="000000"/>
              </a:solidFill>
            </a:endParaRPr>
          </a:p>
        </p:txBody>
      </p:sp>
      <p:pic>
        <p:nvPicPr>
          <p:cNvPr id="16" name="Picture 15" descr="Outlines.png"/>
          <p:cNvPicPr>
            <a:picLocks noChangeAspect="1"/>
          </p:cNvPicPr>
          <p:nvPr/>
        </p:nvPicPr>
        <p:blipFill>
          <a:blip r:embed="rId2"/>
          <a:srcRect t="17885"/>
          <a:stretch>
            <a:fillRect/>
          </a:stretch>
        </p:blipFill>
        <p:spPr>
          <a:xfrm>
            <a:off x="7039928" y="1971933"/>
            <a:ext cx="807905" cy="1047839"/>
          </a:xfrm>
          <a:prstGeom prst="rect">
            <a:avLst/>
          </a:prstGeom>
        </p:spPr>
      </p:pic>
      <p:pic>
        <p:nvPicPr>
          <p:cNvPr id="17" name="Picture 16" descr="MindsEye.png"/>
          <p:cNvPicPr>
            <a:picLocks noChangeAspect="1"/>
          </p:cNvPicPr>
          <p:nvPr/>
        </p:nvPicPr>
        <p:blipFill>
          <a:blip r:embed="rId3"/>
          <a:stretch>
            <a:fillRect/>
          </a:stretch>
        </p:blipFill>
        <p:spPr>
          <a:xfrm>
            <a:off x="8046135" y="1936231"/>
            <a:ext cx="981713" cy="1157340"/>
          </a:xfrm>
          <a:prstGeom prst="rect">
            <a:avLst/>
          </a:prstGeom>
        </p:spPr>
      </p:pic>
      <p:pic>
        <p:nvPicPr>
          <p:cNvPr id="18" name="Picture 17" descr="locE1.jpg"/>
          <p:cNvPicPr>
            <a:picLocks noChangeAspect="1"/>
          </p:cNvPicPr>
          <p:nvPr/>
        </p:nvPicPr>
        <p:blipFill>
          <a:blip r:embed="rId4"/>
          <a:stretch>
            <a:fillRect/>
          </a:stretch>
        </p:blipFill>
        <p:spPr>
          <a:xfrm>
            <a:off x="7039928" y="3343540"/>
            <a:ext cx="1954193" cy="1345736"/>
          </a:xfrm>
          <a:prstGeom prst="rect">
            <a:avLst/>
          </a:prstGeom>
        </p:spPr>
      </p:pic>
      <p:sp>
        <p:nvSpPr>
          <p:cNvPr id="19" name="TextBox 18"/>
          <p:cNvSpPr txBox="1"/>
          <p:nvPr/>
        </p:nvSpPr>
        <p:spPr>
          <a:xfrm>
            <a:off x="101601" y="5055800"/>
            <a:ext cx="2603500" cy="215444"/>
          </a:xfrm>
          <a:prstGeom prst="rect">
            <a:avLst/>
          </a:prstGeom>
          <a:solidFill>
            <a:srgbClr val="D9D9D9"/>
          </a:solidFill>
        </p:spPr>
        <p:txBody>
          <a:bodyPr wrap="square" rtlCol="0">
            <a:spAutoFit/>
          </a:bodyPr>
          <a:lstStyle/>
          <a:p>
            <a:r>
              <a:rPr lang="en-US" sz="800" dirty="0" smtClean="0"/>
              <a:t>All rights reserved © Lahiru G. Jayatilaka 2010  </a:t>
            </a:r>
            <a:endParaRPr lang="en-US" sz="800" i="1" dirty="0"/>
          </a:p>
        </p:txBody>
      </p:sp>
      <p:sp>
        <p:nvSpPr>
          <p:cNvPr id="20" name="TextBox 19"/>
          <p:cNvSpPr txBox="1"/>
          <p:nvPr/>
        </p:nvSpPr>
        <p:spPr>
          <a:xfrm>
            <a:off x="6013602" y="5055800"/>
            <a:ext cx="3026607" cy="215444"/>
          </a:xfrm>
          <a:prstGeom prst="rect">
            <a:avLst/>
          </a:prstGeom>
          <a:solidFill>
            <a:schemeClr val="bg1">
              <a:lumMod val="85000"/>
            </a:schemeClr>
          </a:solidFill>
        </p:spPr>
        <p:txBody>
          <a:bodyPr wrap="square" rtlCol="0">
            <a:spAutoFit/>
          </a:bodyPr>
          <a:lstStyle/>
          <a:p>
            <a:pPr algn="r"/>
            <a:r>
              <a:rPr lang="en-US" sz="800" dirty="0" smtClean="0"/>
              <a:t>Contact us : </a:t>
            </a:r>
            <a:r>
              <a:rPr lang="en-US" sz="800" i="1" dirty="0" smtClean="0"/>
              <a:t>petals at seas dot harvard dot edu</a:t>
            </a:r>
            <a:endParaRPr lang="en-US" sz="800" i="1" dirty="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Rectangle 3"/>
          <p:cNvSpPr/>
          <p:nvPr/>
        </p:nvSpPr>
        <p:spPr>
          <a:xfrm>
            <a:off x="0" y="1141821"/>
            <a:ext cx="9144000" cy="4210054"/>
          </a:xfrm>
          <a:prstGeom prst="rect">
            <a:avLst/>
          </a:prstGeom>
          <a:solidFill>
            <a:schemeClr val="bg1"/>
          </a:solidFill>
          <a:ln w="28575" cap="flat" cmpd="sng" algn="ctr">
            <a:solidFill>
              <a:schemeClr val="bg1">
                <a:lumMod val="65000"/>
              </a:schemeClr>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a:t>
            </a:r>
            <a:endParaRPr lang="en-US" dirty="0"/>
          </a:p>
        </p:txBody>
      </p:sp>
      <p:sp>
        <p:nvSpPr>
          <p:cNvPr id="7" name="Rectangle 6"/>
          <p:cNvSpPr/>
          <p:nvPr/>
        </p:nvSpPr>
        <p:spPr>
          <a:xfrm>
            <a:off x="7273427"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p>
          <a:p>
            <a:pPr algn="ctr"/>
            <a:r>
              <a:rPr lang="en-US" dirty="0" err="1" smtClean="0"/>
              <a:t>m</a:t>
            </a:r>
            <a:endParaRPr lang="en-US" dirty="0"/>
          </a:p>
        </p:txBody>
      </p:sp>
      <p:sp>
        <p:nvSpPr>
          <p:cNvPr id="8" name="Rectangle 7"/>
          <p:cNvSpPr/>
          <p:nvPr/>
        </p:nvSpPr>
        <p:spPr>
          <a:xfrm>
            <a:off x="8371292"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a:t>
            </a:r>
            <a:endParaRPr lang="en-US" dirty="0"/>
          </a:p>
        </p:txBody>
      </p:sp>
      <p:sp>
        <p:nvSpPr>
          <p:cNvPr id="9" name="Rectangle 8"/>
          <p:cNvSpPr/>
          <p:nvPr/>
        </p:nvSpPr>
        <p:spPr>
          <a:xfrm>
            <a:off x="7659781"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i</a:t>
            </a:r>
            <a:endParaRPr lang="en-US" dirty="0"/>
          </a:p>
        </p:txBody>
      </p:sp>
      <p:sp>
        <p:nvSpPr>
          <p:cNvPr id="27" name="Rectangle 26"/>
          <p:cNvSpPr/>
          <p:nvPr/>
        </p:nvSpPr>
        <p:spPr>
          <a:xfrm>
            <a:off x="8020735"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n</a:t>
            </a:r>
            <a:endParaRPr lang="en-US" dirty="0"/>
          </a:p>
        </p:txBody>
      </p:sp>
      <p:sp>
        <p:nvSpPr>
          <p:cNvPr id="28" name="Rectangle 27"/>
          <p:cNvSpPr/>
          <p:nvPr/>
        </p:nvSpPr>
        <p:spPr>
          <a:xfrm>
            <a:off x="8723219"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s</a:t>
            </a:r>
            <a:endParaRPr lang="en-US" dirty="0"/>
          </a:p>
        </p:txBody>
      </p:sp>
      <p:sp>
        <p:nvSpPr>
          <p:cNvPr id="16" name="TextBox 15"/>
          <p:cNvSpPr txBox="1"/>
          <p:nvPr/>
        </p:nvSpPr>
        <p:spPr>
          <a:xfrm>
            <a:off x="366491" y="1433921"/>
            <a:ext cx="5488210" cy="1169551"/>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1000" dirty="0" smtClean="0">
                <a:solidFill>
                  <a:srgbClr val="000000"/>
                </a:solidFill>
              </a:rPr>
              <a:t>Hidden beneath the ground, a landmine is a passive explosive device usually triggered by pressure and used to deny access to military positions or strategic resources.  After wars,  landmines remain hidden within communities, indiscriminately killing and maiming innocent civilians. Landmines impose especially high economic costs on third world countries by increasing the number of disabled victims requiring medical care and government welfare, as well as rendering vast tracts of farmland unusable. They also freeze societies : how you would your town react if mines were randomly buried along sidewalks, roads and parks? </a:t>
            </a:r>
          </a:p>
        </p:txBody>
      </p:sp>
      <p:sp>
        <p:nvSpPr>
          <p:cNvPr id="22" name="TextBox 21"/>
          <p:cNvSpPr txBox="1"/>
          <p:nvPr/>
        </p:nvSpPr>
        <p:spPr>
          <a:xfrm>
            <a:off x="4157227" y="3821668"/>
            <a:ext cx="1246409" cy="274320"/>
          </a:xfrm>
          <a:prstGeom prst="rect">
            <a:avLst/>
          </a:prstGeom>
          <a:solidFill>
            <a:srgbClr val="FF0000"/>
          </a:solidFill>
          <a:ln>
            <a:noFill/>
          </a:ln>
        </p:spPr>
        <p:txBody>
          <a:bodyPr wrap="square" rtlCol="0">
            <a:spAutoFit/>
          </a:bodyPr>
          <a:lstStyle/>
          <a:p>
            <a:r>
              <a:rPr lang="en-US" sz="1200" dirty="0" smtClean="0"/>
              <a:t>land </a:t>
            </a:r>
            <a:endParaRPr lang="en-US" sz="1200" dirty="0"/>
          </a:p>
        </p:txBody>
      </p:sp>
      <p:sp>
        <p:nvSpPr>
          <p:cNvPr id="25" name="TextBox 24"/>
          <p:cNvSpPr txBox="1"/>
          <p:nvPr/>
        </p:nvSpPr>
        <p:spPr>
          <a:xfrm>
            <a:off x="5403636" y="3821668"/>
            <a:ext cx="2266462" cy="400110"/>
          </a:xfrm>
          <a:prstGeom prst="rect">
            <a:avLst/>
          </a:prstGeom>
          <a:solidFill>
            <a:schemeClr val="bg1">
              <a:lumMod val="85000"/>
            </a:schemeClr>
          </a:solidFill>
          <a:ln>
            <a:noFill/>
          </a:ln>
        </p:spPr>
        <p:txBody>
          <a:bodyPr wrap="square" rtlCol="0">
            <a:spAutoFit/>
          </a:bodyPr>
          <a:lstStyle/>
          <a:p>
            <a:r>
              <a:rPr lang="en-US" sz="1000" dirty="0" smtClean="0">
                <a:solidFill>
                  <a:srgbClr val="000000"/>
                </a:solidFill>
              </a:rPr>
              <a:t>Nearly 13% of Cambodia's land mass is estimated to contain threats</a:t>
            </a:r>
            <a:endParaRPr lang="en-US" sz="1000" dirty="0">
              <a:solidFill>
                <a:srgbClr val="000000"/>
              </a:solidFill>
            </a:endParaRPr>
          </a:p>
        </p:txBody>
      </p:sp>
      <p:sp>
        <p:nvSpPr>
          <p:cNvPr id="26" name="TextBox 25"/>
          <p:cNvSpPr txBox="1"/>
          <p:nvPr/>
        </p:nvSpPr>
        <p:spPr>
          <a:xfrm>
            <a:off x="5403636" y="2950150"/>
            <a:ext cx="2266462" cy="400110"/>
          </a:xfrm>
          <a:prstGeom prst="rect">
            <a:avLst/>
          </a:prstGeom>
          <a:solidFill>
            <a:schemeClr val="bg1">
              <a:lumMod val="85000"/>
            </a:schemeClr>
          </a:solidFill>
          <a:ln>
            <a:solidFill>
              <a:srgbClr val="FFFFFF"/>
            </a:solidFill>
          </a:ln>
        </p:spPr>
        <p:txBody>
          <a:bodyPr wrap="square" rtlCol="0">
            <a:spAutoFit/>
          </a:bodyPr>
          <a:lstStyle/>
          <a:p>
            <a:r>
              <a:rPr lang="en-US" sz="1000" dirty="0" smtClean="0">
                <a:solidFill>
                  <a:srgbClr val="000000"/>
                </a:solidFill>
              </a:rPr>
              <a:t>During 2008 alone, responsible for over 5000 casualties</a:t>
            </a:r>
            <a:endParaRPr lang="en-US" sz="1000" dirty="0">
              <a:solidFill>
                <a:srgbClr val="000000"/>
              </a:solidFill>
            </a:endParaRPr>
          </a:p>
        </p:txBody>
      </p:sp>
      <p:sp>
        <p:nvSpPr>
          <p:cNvPr id="31" name="TextBox 30"/>
          <p:cNvSpPr txBox="1"/>
          <p:nvPr/>
        </p:nvSpPr>
        <p:spPr>
          <a:xfrm>
            <a:off x="4157227" y="2967084"/>
            <a:ext cx="1246409" cy="274320"/>
          </a:xfrm>
          <a:prstGeom prst="rect">
            <a:avLst/>
          </a:prstGeom>
          <a:solidFill>
            <a:srgbClr val="FF0000"/>
          </a:solidFill>
        </p:spPr>
        <p:txBody>
          <a:bodyPr wrap="square" rtlCol="0">
            <a:spAutoFit/>
          </a:bodyPr>
          <a:lstStyle/>
          <a:p>
            <a:r>
              <a:rPr lang="en-US" sz="1200" dirty="0" smtClean="0"/>
              <a:t>lives </a:t>
            </a:r>
            <a:endParaRPr lang="en-US" sz="1200" dirty="0"/>
          </a:p>
        </p:txBody>
      </p:sp>
      <p:sp>
        <p:nvSpPr>
          <p:cNvPr id="32" name="TextBox 31"/>
          <p:cNvSpPr txBox="1"/>
          <p:nvPr/>
        </p:nvSpPr>
        <p:spPr>
          <a:xfrm>
            <a:off x="366491" y="3821668"/>
            <a:ext cx="1246409" cy="274320"/>
          </a:xfrm>
          <a:prstGeom prst="rect">
            <a:avLst/>
          </a:prstGeom>
          <a:solidFill>
            <a:srgbClr val="FF0000"/>
          </a:solidFill>
        </p:spPr>
        <p:txBody>
          <a:bodyPr wrap="square" rtlCol="0">
            <a:spAutoFit/>
          </a:bodyPr>
          <a:lstStyle/>
          <a:p>
            <a:r>
              <a:rPr lang="en-US" sz="1200" dirty="0" smtClean="0"/>
              <a:t>limbs </a:t>
            </a:r>
            <a:endParaRPr lang="en-US" sz="1200" dirty="0"/>
          </a:p>
        </p:txBody>
      </p:sp>
      <p:sp>
        <p:nvSpPr>
          <p:cNvPr id="33" name="TextBox 32"/>
          <p:cNvSpPr txBox="1"/>
          <p:nvPr/>
        </p:nvSpPr>
        <p:spPr>
          <a:xfrm>
            <a:off x="1600200" y="3821668"/>
            <a:ext cx="2266462" cy="400110"/>
          </a:xfrm>
          <a:prstGeom prst="rect">
            <a:avLst/>
          </a:prstGeom>
          <a:solidFill>
            <a:schemeClr val="bg1">
              <a:lumMod val="85000"/>
            </a:schemeClr>
          </a:solidFill>
          <a:ln>
            <a:noFill/>
          </a:ln>
        </p:spPr>
        <p:txBody>
          <a:bodyPr wrap="square" rtlCol="0">
            <a:spAutoFit/>
          </a:bodyPr>
          <a:lstStyle/>
          <a:p>
            <a:r>
              <a:rPr lang="en-US" sz="1000" dirty="0" smtClean="0">
                <a:solidFill>
                  <a:srgbClr val="000000"/>
                </a:solidFill>
              </a:rPr>
              <a:t>Vietnam has an estimated 100,000 blast survivors</a:t>
            </a:r>
            <a:endParaRPr lang="en-US" sz="1000" dirty="0">
              <a:solidFill>
                <a:srgbClr val="000000"/>
              </a:solidFill>
            </a:endParaRPr>
          </a:p>
        </p:txBody>
      </p:sp>
      <p:sp>
        <p:nvSpPr>
          <p:cNvPr id="34" name="TextBox 33"/>
          <p:cNvSpPr txBox="1"/>
          <p:nvPr/>
        </p:nvSpPr>
        <p:spPr>
          <a:xfrm>
            <a:off x="366491" y="2950150"/>
            <a:ext cx="1246409" cy="274320"/>
          </a:xfrm>
          <a:prstGeom prst="rect">
            <a:avLst/>
          </a:prstGeom>
          <a:solidFill>
            <a:srgbClr val="FF0000"/>
          </a:solidFill>
        </p:spPr>
        <p:txBody>
          <a:bodyPr wrap="square" rtlCol="0">
            <a:spAutoFit/>
          </a:bodyPr>
          <a:lstStyle/>
          <a:p>
            <a:r>
              <a:rPr lang="en-US" sz="1200" dirty="0" smtClean="0"/>
              <a:t>landmines </a:t>
            </a:r>
            <a:endParaRPr lang="en-US" sz="1200" dirty="0"/>
          </a:p>
        </p:txBody>
      </p:sp>
      <p:sp>
        <p:nvSpPr>
          <p:cNvPr id="35" name="TextBox 34"/>
          <p:cNvSpPr txBox="1"/>
          <p:nvPr/>
        </p:nvSpPr>
        <p:spPr>
          <a:xfrm>
            <a:off x="1612900" y="2950150"/>
            <a:ext cx="2266462" cy="400110"/>
          </a:xfrm>
          <a:prstGeom prst="rect">
            <a:avLst/>
          </a:prstGeom>
          <a:solidFill>
            <a:schemeClr val="bg1">
              <a:lumMod val="85000"/>
            </a:schemeClr>
          </a:solidFill>
          <a:ln>
            <a:noFill/>
          </a:ln>
        </p:spPr>
        <p:txBody>
          <a:bodyPr wrap="square" rtlCol="0">
            <a:spAutoFit/>
          </a:bodyPr>
          <a:lstStyle/>
          <a:p>
            <a:r>
              <a:rPr lang="en-US" sz="1000" dirty="0" smtClean="0">
                <a:solidFill>
                  <a:srgbClr val="000000"/>
                </a:solidFill>
              </a:rPr>
              <a:t>Affect over 70 countries. In 2008 over 500,000 were removed</a:t>
            </a:r>
            <a:endParaRPr lang="en-US" sz="1000" dirty="0">
              <a:solidFill>
                <a:srgbClr val="000000"/>
              </a:solidFill>
            </a:endParaRPr>
          </a:p>
        </p:txBody>
      </p:sp>
      <p:pic>
        <p:nvPicPr>
          <p:cNvPr id="36" name="Picture 35" descr="ArtificialLeg.jpg"/>
          <p:cNvPicPr>
            <a:picLocks noChangeAspect="1"/>
          </p:cNvPicPr>
          <p:nvPr/>
        </p:nvPicPr>
        <p:blipFill>
          <a:blip r:embed="rId2"/>
          <a:stretch>
            <a:fillRect/>
          </a:stretch>
        </p:blipFill>
        <p:spPr>
          <a:xfrm>
            <a:off x="8050540" y="2096201"/>
            <a:ext cx="970133" cy="1254059"/>
          </a:xfrm>
          <a:prstGeom prst="rect">
            <a:avLst/>
          </a:prstGeom>
        </p:spPr>
      </p:pic>
      <p:pic>
        <p:nvPicPr>
          <p:cNvPr id="37" name="Picture 36" descr="abandonedLand.jpg"/>
          <p:cNvPicPr>
            <a:picLocks noChangeAspect="1"/>
          </p:cNvPicPr>
          <p:nvPr/>
        </p:nvPicPr>
        <p:blipFill>
          <a:blip r:embed="rId3"/>
          <a:srcRect l="11900" t="2778" r="10254" b="4815"/>
          <a:stretch>
            <a:fillRect/>
          </a:stretch>
        </p:blipFill>
        <p:spPr>
          <a:xfrm>
            <a:off x="8020735" y="3454777"/>
            <a:ext cx="999938" cy="1269623"/>
          </a:xfrm>
          <a:prstGeom prst="rect">
            <a:avLst/>
          </a:prstGeom>
        </p:spPr>
      </p:pic>
      <p:sp>
        <p:nvSpPr>
          <p:cNvPr id="21" name="TextBox 20"/>
          <p:cNvSpPr txBox="1"/>
          <p:nvPr/>
        </p:nvSpPr>
        <p:spPr>
          <a:xfrm>
            <a:off x="101601" y="5055800"/>
            <a:ext cx="2603500" cy="215444"/>
          </a:xfrm>
          <a:prstGeom prst="rect">
            <a:avLst/>
          </a:prstGeom>
          <a:solidFill>
            <a:srgbClr val="D9D9D9"/>
          </a:solidFill>
        </p:spPr>
        <p:txBody>
          <a:bodyPr wrap="square" rtlCol="0">
            <a:spAutoFit/>
          </a:bodyPr>
          <a:lstStyle/>
          <a:p>
            <a:r>
              <a:rPr lang="en-US" sz="800" dirty="0" smtClean="0"/>
              <a:t>All rights reserved © Lahiru G. Jayatilaka 2010  </a:t>
            </a:r>
            <a:endParaRPr lang="en-US" sz="800" i="1" dirty="0"/>
          </a:p>
        </p:txBody>
      </p:sp>
      <p:sp>
        <p:nvSpPr>
          <p:cNvPr id="24" name="TextBox 23"/>
          <p:cNvSpPr txBox="1"/>
          <p:nvPr/>
        </p:nvSpPr>
        <p:spPr>
          <a:xfrm>
            <a:off x="6013602" y="5055800"/>
            <a:ext cx="3026607" cy="215444"/>
          </a:xfrm>
          <a:prstGeom prst="rect">
            <a:avLst/>
          </a:prstGeom>
          <a:solidFill>
            <a:schemeClr val="bg1">
              <a:lumMod val="85000"/>
            </a:schemeClr>
          </a:solidFill>
        </p:spPr>
        <p:txBody>
          <a:bodyPr wrap="square" rtlCol="0">
            <a:spAutoFit/>
          </a:bodyPr>
          <a:lstStyle/>
          <a:p>
            <a:pPr algn="r"/>
            <a:r>
              <a:rPr lang="en-US" sz="800" dirty="0" smtClean="0"/>
              <a:t>Contact us : </a:t>
            </a:r>
            <a:r>
              <a:rPr lang="en-US" sz="800" i="1" dirty="0" smtClean="0"/>
              <a:t>petals at seas dot harvard dot edu</a:t>
            </a:r>
            <a:endParaRPr lang="en-US" sz="800" i="1" dirty="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Rectangle 3"/>
          <p:cNvSpPr/>
          <p:nvPr/>
        </p:nvSpPr>
        <p:spPr>
          <a:xfrm>
            <a:off x="0" y="1141821"/>
            <a:ext cx="9144000" cy="4210054"/>
          </a:xfrm>
          <a:prstGeom prst="rect">
            <a:avLst/>
          </a:prstGeom>
          <a:solidFill>
            <a:schemeClr val="bg1"/>
          </a:solidFill>
          <a:ln w="28575" cap="flat" cmpd="sng" algn="ctr">
            <a:solidFill>
              <a:schemeClr val="bg1">
                <a:lumMod val="65000"/>
              </a:schemeClr>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a:t>
            </a:r>
            <a:endParaRPr lang="en-US" dirty="0"/>
          </a:p>
        </p:txBody>
      </p:sp>
      <p:sp>
        <p:nvSpPr>
          <p:cNvPr id="5" name="TextBox 4"/>
          <p:cNvSpPr txBox="1">
            <a:spLocks noChangeAspect="1"/>
          </p:cNvSpPr>
          <p:nvPr/>
        </p:nvSpPr>
        <p:spPr>
          <a:xfrm>
            <a:off x="620491" y="3168391"/>
            <a:ext cx="3557016" cy="630942"/>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900" b="1" dirty="0" smtClean="0">
                <a:solidFill>
                  <a:srgbClr val="000000"/>
                </a:solidFill>
              </a:rPr>
              <a:t>Krzysztof </a:t>
            </a:r>
            <a:r>
              <a:rPr lang="en-US" sz="900" b="1" dirty="0" err="1" smtClean="0">
                <a:solidFill>
                  <a:srgbClr val="000000"/>
                </a:solidFill>
              </a:rPr>
              <a:t>Gajos</a:t>
            </a:r>
            <a:r>
              <a:rPr lang="en-US" sz="900" b="1" dirty="0" smtClean="0">
                <a:solidFill>
                  <a:srgbClr val="000000"/>
                </a:solidFill>
              </a:rPr>
              <a:t> </a:t>
            </a:r>
            <a:r>
              <a:rPr lang="en-US" sz="900" dirty="0" smtClean="0">
                <a:solidFill>
                  <a:srgbClr val="000000"/>
                </a:solidFill>
              </a:rPr>
              <a:t>is an assistant professor in Computer Science at Harvard University with research interests in human-computer interaction, artificial intelligence and applied machine learning. </a:t>
            </a:r>
          </a:p>
          <a:p>
            <a:pPr algn="just"/>
            <a:endParaRPr lang="en-US" sz="800" dirty="0" smtClean="0">
              <a:solidFill>
                <a:srgbClr val="000000"/>
              </a:solidFill>
            </a:endParaRPr>
          </a:p>
        </p:txBody>
      </p:sp>
      <p:sp>
        <p:nvSpPr>
          <p:cNvPr id="7" name="Rectangle 6"/>
          <p:cNvSpPr/>
          <p:nvPr/>
        </p:nvSpPr>
        <p:spPr>
          <a:xfrm>
            <a:off x="7273427"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a:t>
            </a:r>
            <a:endParaRPr lang="en-US" dirty="0"/>
          </a:p>
        </p:txBody>
      </p:sp>
      <p:sp>
        <p:nvSpPr>
          <p:cNvPr id="8" name="Rectangle 7"/>
          <p:cNvSpPr/>
          <p:nvPr/>
        </p:nvSpPr>
        <p:spPr>
          <a:xfrm>
            <a:off x="8371292"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l</a:t>
            </a:r>
            <a:endParaRPr lang="en-US" dirty="0"/>
          </a:p>
        </p:txBody>
      </p:sp>
      <p:sp>
        <p:nvSpPr>
          <p:cNvPr id="9" name="Rectangle 8"/>
          <p:cNvSpPr/>
          <p:nvPr/>
        </p:nvSpPr>
        <p:spPr>
          <a:xfrm>
            <a:off x="7659781"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o</a:t>
            </a:r>
            <a:endParaRPr lang="en-US" dirty="0"/>
          </a:p>
        </p:txBody>
      </p:sp>
      <p:sp>
        <p:nvSpPr>
          <p:cNvPr id="11" name="TextBox 10"/>
          <p:cNvSpPr txBox="1">
            <a:spLocks noChangeAspect="1"/>
          </p:cNvSpPr>
          <p:nvPr/>
        </p:nvSpPr>
        <p:spPr>
          <a:xfrm>
            <a:off x="620491" y="4031258"/>
            <a:ext cx="3557016" cy="661720"/>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900" b="1" dirty="0" smtClean="0">
                <a:solidFill>
                  <a:srgbClr val="000000"/>
                </a:solidFill>
              </a:rPr>
              <a:t>Luca </a:t>
            </a:r>
            <a:r>
              <a:rPr lang="en-US" sz="900" b="1" dirty="0" err="1" smtClean="0">
                <a:solidFill>
                  <a:srgbClr val="000000"/>
                </a:solidFill>
              </a:rPr>
              <a:t>Bertucelli</a:t>
            </a:r>
            <a:r>
              <a:rPr lang="en-US" sz="900" b="1" dirty="0" smtClean="0">
                <a:solidFill>
                  <a:srgbClr val="000000"/>
                </a:solidFill>
              </a:rPr>
              <a:t> </a:t>
            </a:r>
            <a:r>
              <a:rPr lang="en-US" sz="900" dirty="0" smtClean="0">
                <a:solidFill>
                  <a:srgbClr val="000000"/>
                </a:solidFill>
              </a:rPr>
              <a:t>is a postdoctoral associate at MIT with interests in robust planning, real-time adaptation and control, integrated human-unmanned systems, and distributed decision-making.</a:t>
            </a:r>
          </a:p>
          <a:p>
            <a:pPr algn="just"/>
            <a:endParaRPr lang="en-US" sz="1000" dirty="0" smtClean="0">
              <a:solidFill>
                <a:srgbClr val="000000"/>
              </a:solidFill>
            </a:endParaRPr>
          </a:p>
        </p:txBody>
      </p:sp>
      <p:sp>
        <p:nvSpPr>
          <p:cNvPr id="27" name="Rectangle 26"/>
          <p:cNvSpPr/>
          <p:nvPr/>
        </p:nvSpPr>
        <p:spPr>
          <a:xfrm>
            <a:off x="8020735"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p</a:t>
            </a:r>
            <a:endParaRPr lang="en-US" dirty="0"/>
          </a:p>
        </p:txBody>
      </p:sp>
      <p:sp>
        <p:nvSpPr>
          <p:cNvPr id="28" name="Rectangle 27"/>
          <p:cNvSpPr/>
          <p:nvPr/>
        </p:nvSpPr>
        <p:spPr>
          <a:xfrm>
            <a:off x="8723219"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a:t>
            </a:r>
            <a:endParaRPr lang="en-US" dirty="0"/>
          </a:p>
        </p:txBody>
      </p:sp>
      <p:sp>
        <p:nvSpPr>
          <p:cNvPr id="13" name="Rectangle 12"/>
          <p:cNvSpPr/>
          <p:nvPr/>
        </p:nvSpPr>
        <p:spPr>
          <a:xfrm>
            <a:off x="6892427"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p</a:t>
            </a:r>
            <a:endParaRPr lang="en-US" dirty="0"/>
          </a:p>
        </p:txBody>
      </p:sp>
      <p:sp>
        <p:nvSpPr>
          <p:cNvPr id="14" name="TextBox 13"/>
          <p:cNvSpPr txBox="1"/>
          <p:nvPr/>
        </p:nvSpPr>
        <p:spPr>
          <a:xfrm>
            <a:off x="4400219" y="3168391"/>
            <a:ext cx="3557016" cy="769441"/>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900" b="1" dirty="0" smtClean="0">
                <a:solidFill>
                  <a:srgbClr val="000000"/>
                </a:solidFill>
              </a:rPr>
              <a:t>James Staszewski </a:t>
            </a:r>
            <a:r>
              <a:rPr lang="en-US" sz="900" dirty="0" smtClean="0">
                <a:solidFill>
                  <a:srgbClr val="000000"/>
                </a:solidFill>
              </a:rPr>
              <a:t>is a research professor of psychology at Carnegie Mellon with interests in analyzing the cognitive mechanisms underlying experts’ extraordinary proficiency and applying the findings to help learners increase their proficiency.</a:t>
            </a:r>
          </a:p>
          <a:p>
            <a:pPr algn="just"/>
            <a:endParaRPr lang="en-US" sz="800" dirty="0" smtClean="0">
              <a:solidFill>
                <a:srgbClr val="000000"/>
              </a:solidFill>
            </a:endParaRPr>
          </a:p>
        </p:txBody>
      </p:sp>
      <p:sp>
        <p:nvSpPr>
          <p:cNvPr id="15" name="TextBox 14"/>
          <p:cNvSpPr txBox="1"/>
          <p:nvPr/>
        </p:nvSpPr>
        <p:spPr>
          <a:xfrm>
            <a:off x="4406314" y="4031258"/>
            <a:ext cx="3550921" cy="661720"/>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900" b="1" dirty="0" smtClean="0">
                <a:solidFill>
                  <a:srgbClr val="000000"/>
                </a:solidFill>
              </a:rPr>
              <a:t>Lahiru Jayatilaka </a:t>
            </a:r>
            <a:r>
              <a:rPr lang="en-US" sz="900" dirty="0" smtClean="0">
                <a:solidFill>
                  <a:srgbClr val="000000"/>
                </a:solidFill>
              </a:rPr>
              <a:t>is a recent graduate of Harvard College interested in scientific research and development targeted at alleviating the global landmine problem. </a:t>
            </a:r>
            <a:endParaRPr lang="en-US" sz="800" dirty="0" smtClean="0">
              <a:solidFill>
                <a:srgbClr val="000000"/>
              </a:solidFill>
            </a:endParaRPr>
          </a:p>
          <a:p>
            <a:pPr algn="just"/>
            <a:endParaRPr lang="en-US" sz="1000" dirty="0" smtClean="0">
              <a:solidFill>
                <a:srgbClr val="000000"/>
              </a:solidFill>
            </a:endParaRPr>
          </a:p>
        </p:txBody>
      </p:sp>
      <p:sp>
        <p:nvSpPr>
          <p:cNvPr id="16" name="TextBox 15"/>
          <p:cNvSpPr txBox="1"/>
          <p:nvPr/>
        </p:nvSpPr>
        <p:spPr>
          <a:xfrm>
            <a:off x="620491" y="1918523"/>
            <a:ext cx="5488210" cy="523220"/>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r>
              <a:rPr lang="en-US" sz="900" dirty="0" err="1" smtClean="0">
                <a:solidFill>
                  <a:srgbClr val="000000"/>
                </a:solidFill>
              </a:rPr>
              <a:t>Sarath</a:t>
            </a:r>
            <a:r>
              <a:rPr lang="en-US" sz="900" dirty="0" smtClean="0">
                <a:solidFill>
                  <a:srgbClr val="000000"/>
                </a:solidFill>
              </a:rPr>
              <a:t> Jayatilaka, </a:t>
            </a:r>
            <a:r>
              <a:rPr lang="en-US" sz="900" dirty="0" err="1" smtClean="0">
                <a:solidFill>
                  <a:srgbClr val="000000"/>
                </a:solidFill>
              </a:rPr>
              <a:t>Hasini</a:t>
            </a:r>
            <a:r>
              <a:rPr lang="en-US" sz="900" dirty="0" smtClean="0">
                <a:solidFill>
                  <a:srgbClr val="000000"/>
                </a:solidFill>
              </a:rPr>
              <a:t> Jayatilaka, </a:t>
            </a:r>
            <a:r>
              <a:rPr lang="en-US" sz="900" dirty="0" err="1" smtClean="0">
                <a:solidFill>
                  <a:srgbClr val="000000"/>
                </a:solidFill>
              </a:rPr>
              <a:t>Ruwan</a:t>
            </a:r>
            <a:r>
              <a:rPr lang="en-US" sz="900" dirty="0" smtClean="0">
                <a:solidFill>
                  <a:srgbClr val="000000"/>
                </a:solidFill>
              </a:rPr>
              <a:t> </a:t>
            </a:r>
            <a:r>
              <a:rPr lang="en-US" sz="900" dirty="0" err="1" smtClean="0">
                <a:solidFill>
                  <a:srgbClr val="000000"/>
                </a:solidFill>
              </a:rPr>
              <a:t>Senaratne</a:t>
            </a:r>
            <a:r>
              <a:rPr lang="en-US" sz="900" dirty="0" smtClean="0">
                <a:solidFill>
                  <a:srgbClr val="000000"/>
                </a:solidFill>
              </a:rPr>
              <a:t>, Rebecca Cremona, </a:t>
            </a:r>
            <a:r>
              <a:rPr lang="en-US" sz="900" dirty="0" err="1" smtClean="0">
                <a:solidFill>
                  <a:srgbClr val="000000"/>
                </a:solidFill>
              </a:rPr>
              <a:t>Nushelle</a:t>
            </a:r>
            <a:r>
              <a:rPr lang="en-US" sz="900" dirty="0" smtClean="0">
                <a:solidFill>
                  <a:srgbClr val="000000"/>
                </a:solidFill>
              </a:rPr>
              <a:t> de Silva, Kurt Gray, </a:t>
            </a:r>
            <a:r>
              <a:rPr lang="en-US" sz="900" dirty="0" err="1" smtClean="0">
                <a:solidFill>
                  <a:srgbClr val="000000"/>
                </a:solidFill>
              </a:rPr>
              <a:t>Thrishantha</a:t>
            </a:r>
            <a:r>
              <a:rPr lang="en-US" sz="900" dirty="0" smtClean="0">
                <a:solidFill>
                  <a:srgbClr val="000000"/>
                </a:solidFill>
              </a:rPr>
              <a:t> </a:t>
            </a:r>
            <a:r>
              <a:rPr lang="en-US" sz="900" dirty="0" err="1" smtClean="0">
                <a:solidFill>
                  <a:srgbClr val="000000"/>
                </a:solidFill>
              </a:rPr>
              <a:t>Nanayakkara</a:t>
            </a:r>
            <a:r>
              <a:rPr lang="en-US" sz="900" dirty="0" smtClean="0">
                <a:solidFill>
                  <a:srgbClr val="000000"/>
                </a:solidFill>
              </a:rPr>
              <a:t>, </a:t>
            </a:r>
            <a:r>
              <a:rPr lang="en-US" sz="900" dirty="0" err="1" smtClean="0">
                <a:solidFill>
                  <a:srgbClr val="000000"/>
                </a:solidFill>
              </a:rPr>
              <a:t>Radhika</a:t>
            </a:r>
            <a:r>
              <a:rPr lang="en-US" sz="900" dirty="0" smtClean="0">
                <a:solidFill>
                  <a:srgbClr val="000000"/>
                </a:solidFill>
              </a:rPr>
              <a:t> </a:t>
            </a:r>
            <a:r>
              <a:rPr lang="en-US" sz="900" dirty="0" err="1" smtClean="0">
                <a:solidFill>
                  <a:srgbClr val="000000"/>
                </a:solidFill>
              </a:rPr>
              <a:t>Nagpal</a:t>
            </a:r>
            <a:r>
              <a:rPr lang="en-US" sz="900" dirty="0" smtClean="0">
                <a:solidFill>
                  <a:srgbClr val="000000"/>
                </a:solidFill>
              </a:rPr>
              <a:t> and Matt Welsh.</a:t>
            </a:r>
          </a:p>
          <a:p>
            <a:pPr algn="just"/>
            <a:endParaRPr lang="en-US" sz="1000" dirty="0" smtClean="0">
              <a:solidFill>
                <a:srgbClr val="000000"/>
              </a:solidFill>
            </a:endParaRPr>
          </a:p>
        </p:txBody>
      </p:sp>
      <p:pic>
        <p:nvPicPr>
          <p:cNvPr id="21" name="Picture 20" descr="luca.jpg"/>
          <p:cNvPicPr>
            <a:picLocks noChangeAspect="1"/>
          </p:cNvPicPr>
          <p:nvPr/>
        </p:nvPicPr>
        <p:blipFill>
          <a:blip r:embed="rId2"/>
          <a:stretch>
            <a:fillRect/>
          </a:stretch>
        </p:blipFill>
        <p:spPr>
          <a:xfrm>
            <a:off x="8371292" y="3802102"/>
            <a:ext cx="457200" cy="457200"/>
          </a:xfrm>
          <a:prstGeom prst="rect">
            <a:avLst/>
          </a:prstGeom>
        </p:spPr>
      </p:pic>
      <p:pic>
        <p:nvPicPr>
          <p:cNvPr id="22" name="Picture 21" descr="kgajos-head.jpg"/>
          <p:cNvPicPr>
            <a:picLocks/>
          </p:cNvPicPr>
          <p:nvPr/>
        </p:nvPicPr>
        <p:blipFill>
          <a:blip r:embed="rId3"/>
          <a:stretch>
            <a:fillRect/>
          </a:stretch>
        </p:blipFill>
        <p:spPr>
          <a:xfrm>
            <a:off x="8371292" y="2711191"/>
            <a:ext cx="457200" cy="457200"/>
          </a:xfrm>
          <a:prstGeom prst="rect">
            <a:avLst/>
          </a:prstGeom>
        </p:spPr>
      </p:pic>
      <p:pic>
        <p:nvPicPr>
          <p:cNvPr id="23" name="Picture 22" descr="Jim.jpg"/>
          <p:cNvPicPr>
            <a:picLocks/>
          </p:cNvPicPr>
          <p:nvPr/>
        </p:nvPicPr>
        <p:blipFill>
          <a:blip r:embed="rId4"/>
          <a:stretch>
            <a:fillRect/>
          </a:stretch>
        </p:blipFill>
        <p:spPr>
          <a:xfrm>
            <a:off x="8371292" y="3219191"/>
            <a:ext cx="457200" cy="458729"/>
          </a:xfrm>
          <a:prstGeom prst="rect">
            <a:avLst/>
          </a:prstGeom>
        </p:spPr>
      </p:pic>
      <p:pic>
        <p:nvPicPr>
          <p:cNvPr id="24" name="Picture 23" descr="lahiru.jpg"/>
          <p:cNvPicPr>
            <a:picLocks/>
          </p:cNvPicPr>
          <p:nvPr/>
        </p:nvPicPr>
        <p:blipFill>
          <a:blip r:embed="rId5"/>
          <a:stretch>
            <a:fillRect/>
          </a:stretch>
        </p:blipFill>
        <p:spPr>
          <a:xfrm>
            <a:off x="8371292" y="4392255"/>
            <a:ext cx="457200" cy="457200"/>
          </a:xfrm>
          <a:prstGeom prst="rect">
            <a:avLst/>
          </a:prstGeom>
        </p:spPr>
      </p:pic>
      <p:sp>
        <p:nvSpPr>
          <p:cNvPr id="25" name="TextBox 24"/>
          <p:cNvSpPr txBox="1"/>
          <p:nvPr/>
        </p:nvSpPr>
        <p:spPr>
          <a:xfrm>
            <a:off x="620491" y="2665471"/>
            <a:ext cx="1246409" cy="274320"/>
          </a:xfrm>
          <a:prstGeom prst="rect">
            <a:avLst/>
          </a:prstGeom>
          <a:solidFill>
            <a:srgbClr val="FF0000"/>
          </a:solidFill>
        </p:spPr>
        <p:txBody>
          <a:bodyPr wrap="square" rtlCol="0">
            <a:spAutoFit/>
          </a:bodyPr>
          <a:lstStyle/>
          <a:p>
            <a:r>
              <a:rPr lang="en-US" sz="1200" dirty="0" smtClean="0"/>
              <a:t>team </a:t>
            </a:r>
            <a:endParaRPr lang="en-US" sz="1200" dirty="0"/>
          </a:p>
        </p:txBody>
      </p:sp>
      <p:sp>
        <p:nvSpPr>
          <p:cNvPr id="26" name="TextBox 25"/>
          <p:cNvSpPr txBox="1"/>
          <p:nvPr/>
        </p:nvSpPr>
        <p:spPr>
          <a:xfrm>
            <a:off x="620491" y="1433921"/>
            <a:ext cx="1246409" cy="274320"/>
          </a:xfrm>
          <a:prstGeom prst="rect">
            <a:avLst/>
          </a:prstGeom>
          <a:solidFill>
            <a:srgbClr val="FF0000"/>
          </a:solidFill>
        </p:spPr>
        <p:txBody>
          <a:bodyPr wrap="square" rtlCol="0">
            <a:spAutoFit/>
          </a:bodyPr>
          <a:lstStyle/>
          <a:p>
            <a:r>
              <a:rPr lang="en-US" sz="1200" dirty="0" smtClean="0"/>
              <a:t>support  </a:t>
            </a:r>
            <a:endParaRPr lang="en-US" sz="1200" dirty="0"/>
          </a:p>
        </p:txBody>
      </p:sp>
      <p:sp>
        <p:nvSpPr>
          <p:cNvPr id="31" name="TextBox 30"/>
          <p:cNvSpPr txBox="1"/>
          <p:nvPr/>
        </p:nvSpPr>
        <p:spPr>
          <a:xfrm>
            <a:off x="101601" y="5055800"/>
            <a:ext cx="2603500" cy="215444"/>
          </a:xfrm>
          <a:prstGeom prst="rect">
            <a:avLst/>
          </a:prstGeom>
          <a:solidFill>
            <a:srgbClr val="D9D9D9"/>
          </a:solidFill>
        </p:spPr>
        <p:txBody>
          <a:bodyPr wrap="square" rtlCol="0">
            <a:spAutoFit/>
          </a:bodyPr>
          <a:lstStyle/>
          <a:p>
            <a:r>
              <a:rPr lang="en-US" sz="800" dirty="0" smtClean="0"/>
              <a:t>All rights reserved © Lahiru G. Jayatilaka 2010  </a:t>
            </a:r>
            <a:endParaRPr lang="en-US" sz="800" i="1" dirty="0"/>
          </a:p>
        </p:txBody>
      </p:sp>
      <p:sp>
        <p:nvSpPr>
          <p:cNvPr id="33" name="TextBox 32"/>
          <p:cNvSpPr txBox="1"/>
          <p:nvPr/>
        </p:nvSpPr>
        <p:spPr>
          <a:xfrm>
            <a:off x="6013602" y="5055800"/>
            <a:ext cx="3026607" cy="215444"/>
          </a:xfrm>
          <a:prstGeom prst="rect">
            <a:avLst/>
          </a:prstGeom>
          <a:solidFill>
            <a:schemeClr val="bg1">
              <a:lumMod val="85000"/>
            </a:schemeClr>
          </a:solidFill>
        </p:spPr>
        <p:txBody>
          <a:bodyPr wrap="square" rtlCol="0">
            <a:spAutoFit/>
          </a:bodyPr>
          <a:lstStyle/>
          <a:p>
            <a:pPr algn="r"/>
            <a:r>
              <a:rPr lang="en-US" sz="800" dirty="0" smtClean="0"/>
              <a:t>Contact us : </a:t>
            </a:r>
            <a:r>
              <a:rPr lang="en-US" sz="800" i="1" dirty="0" smtClean="0"/>
              <a:t>petals at seas dot harvard dot edu</a:t>
            </a:r>
            <a:endParaRPr lang="en-US" sz="800" i="1" dirty="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extBox 3"/>
          <p:cNvSpPr txBox="1"/>
          <p:nvPr/>
        </p:nvSpPr>
        <p:spPr>
          <a:xfrm>
            <a:off x="1143000" y="723900"/>
            <a:ext cx="4724400" cy="4648200"/>
          </a:xfrm>
          <a:prstGeom prst="rect">
            <a:avLst/>
          </a:prstGeom>
          <a:solidFill>
            <a:srgbClr val="BFBFBF"/>
          </a:solidFill>
        </p:spPr>
        <p:txBody>
          <a:bodyPr wrap="square" lIns="457200" tIns="137160" rIns="457200" bIns="137160" rtlCol="0" anchor="ctr">
            <a:noAutofit/>
          </a:bodyPr>
          <a:lstStyle/>
          <a:p>
            <a:pPr algn="just">
              <a:spcAft>
                <a:spcPts val="600"/>
              </a:spcAft>
            </a:pPr>
            <a:r>
              <a:rPr lang="en-US" sz="1600" i="1" dirty="0" smtClean="0">
                <a:latin typeface="Bookman Old Style"/>
                <a:cs typeface="Bookman Old Style"/>
              </a:rPr>
              <a:t>“</a:t>
            </a:r>
            <a:r>
              <a:rPr lang="en-US" sz="1600" i="1" dirty="0" smtClean="0">
                <a:latin typeface="Bookman Old Style"/>
                <a:cs typeface="Bookman Old Style"/>
              </a:rPr>
              <a:t>When you take a battlefield, so many bombs have been dropped, so many shots have been fired – there’s just so much metallic debris,” says Lahiru. “More often than not it’s harmless – it’s a coke can or a bullet shell – but you have to act like it’s a mine. You have to go down on your knees and probe with a handheld tool.” Such ‘clutter’ can really slow down progress – and in a field where resources and manpower are scarce, it’s a significant problem. It’s the reason there’s such a discrepancy between the cost of laying a mine (low) and removing a mine (high)</a:t>
            </a:r>
            <a:r>
              <a:rPr lang="en-US" sz="1600" i="1" dirty="0" smtClean="0">
                <a:latin typeface="Bookman Old Style"/>
                <a:cs typeface="Bookman Old Style"/>
              </a:rPr>
              <a:t>.</a:t>
            </a:r>
          </a:p>
          <a:p>
            <a:pPr algn="just">
              <a:spcAft>
                <a:spcPts val="600"/>
              </a:spcAft>
            </a:pPr>
            <a:r>
              <a:rPr lang="en-US" sz="1600" dirty="0" smtClean="0">
                <a:latin typeface="Bookman Old Style"/>
                <a:cs typeface="Bookman Old Style"/>
              </a:rPr>
              <a:t>Sunday Times, Sri Lanka, July 2010 </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Rectangle 3"/>
          <p:cNvSpPr/>
          <p:nvPr/>
        </p:nvSpPr>
        <p:spPr>
          <a:xfrm>
            <a:off x="0" y="1141821"/>
            <a:ext cx="9144000" cy="4210054"/>
          </a:xfrm>
          <a:prstGeom prst="rect">
            <a:avLst/>
          </a:prstGeom>
          <a:solidFill>
            <a:schemeClr val="bg1"/>
          </a:solidFill>
          <a:ln w="28575" cap="flat" cmpd="sng" algn="ctr">
            <a:solidFill>
              <a:schemeClr val="bg1">
                <a:lumMod val="65000"/>
              </a:schemeClr>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a:t>
            </a:r>
            <a:endParaRPr lang="en-US" dirty="0"/>
          </a:p>
        </p:txBody>
      </p:sp>
      <p:sp>
        <p:nvSpPr>
          <p:cNvPr id="5" name="TextBox 4"/>
          <p:cNvSpPr txBox="1">
            <a:spLocks noChangeAspect="1"/>
          </p:cNvSpPr>
          <p:nvPr/>
        </p:nvSpPr>
        <p:spPr>
          <a:xfrm>
            <a:off x="1281399" y="3766610"/>
            <a:ext cx="1956816" cy="776120"/>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900" dirty="0" smtClean="0">
                <a:solidFill>
                  <a:srgbClr val="000000"/>
                </a:solidFill>
              </a:rPr>
              <a:t>This book chapter details two projects that incorporated expert techniques of spatial pattern building into novice deminer training programs.</a:t>
            </a:r>
          </a:p>
          <a:p>
            <a:pPr algn="just"/>
            <a:endParaRPr lang="en-US" sz="900" dirty="0" smtClean="0">
              <a:solidFill>
                <a:srgbClr val="000000"/>
              </a:solidFill>
            </a:endParaRPr>
          </a:p>
        </p:txBody>
      </p:sp>
      <p:sp>
        <p:nvSpPr>
          <p:cNvPr id="7" name="Rectangle 6"/>
          <p:cNvSpPr/>
          <p:nvPr/>
        </p:nvSpPr>
        <p:spPr>
          <a:xfrm>
            <a:off x="7273427" y="1435923"/>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a</a:t>
            </a:r>
            <a:endParaRPr lang="en-US" dirty="0"/>
          </a:p>
        </p:txBody>
      </p:sp>
      <p:sp>
        <p:nvSpPr>
          <p:cNvPr id="8" name="Rectangle 7"/>
          <p:cNvSpPr/>
          <p:nvPr/>
        </p:nvSpPr>
        <p:spPr>
          <a:xfrm>
            <a:off x="8371292"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r</a:t>
            </a:r>
            <a:endParaRPr lang="en-US" dirty="0"/>
          </a:p>
        </p:txBody>
      </p:sp>
      <p:sp>
        <p:nvSpPr>
          <p:cNvPr id="9" name="Rectangle 8"/>
          <p:cNvSpPr/>
          <p:nvPr/>
        </p:nvSpPr>
        <p:spPr>
          <a:xfrm>
            <a:off x="7659781"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p</a:t>
            </a:r>
            <a:endParaRPr lang="en-US" dirty="0"/>
          </a:p>
        </p:txBody>
      </p:sp>
      <p:sp>
        <p:nvSpPr>
          <p:cNvPr id="11" name="TextBox 10"/>
          <p:cNvSpPr txBox="1">
            <a:spLocks noChangeAspect="1"/>
          </p:cNvSpPr>
          <p:nvPr/>
        </p:nvSpPr>
        <p:spPr>
          <a:xfrm>
            <a:off x="4203699" y="3753910"/>
            <a:ext cx="2222499" cy="784830"/>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900" dirty="0" smtClean="0"/>
              <a:t>Presents studies that tested the effects of an experimental detection training program based on knowledge and techniques learned from analysis of deminer expertise.</a:t>
            </a:r>
          </a:p>
          <a:p>
            <a:pPr algn="just"/>
            <a:endParaRPr lang="en-US" sz="900" dirty="0" smtClean="0">
              <a:solidFill>
                <a:srgbClr val="000000"/>
              </a:solidFill>
            </a:endParaRPr>
          </a:p>
        </p:txBody>
      </p:sp>
      <p:sp>
        <p:nvSpPr>
          <p:cNvPr id="27" name="Rectangle 26"/>
          <p:cNvSpPr/>
          <p:nvPr/>
        </p:nvSpPr>
        <p:spPr>
          <a:xfrm>
            <a:off x="8020735"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a:t>
            </a:r>
            <a:endParaRPr lang="en-US" dirty="0"/>
          </a:p>
        </p:txBody>
      </p:sp>
      <p:sp>
        <p:nvSpPr>
          <p:cNvPr id="28" name="Rectangle 27"/>
          <p:cNvSpPr/>
          <p:nvPr/>
        </p:nvSpPr>
        <p:spPr>
          <a:xfrm>
            <a:off x="8723219"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s</a:t>
            </a:r>
            <a:endParaRPr lang="en-US" dirty="0"/>
          </a:p>
        </p:txBody>
      </p:sp>
      <p:sp>
        <p:nvSpPr>
          <p:cNvPr id="13" name="Rectangle 12"/>
          <p:cNvSpPr/>
          <p:nvPr/>
        </p:nvSpPr>
        <p:spPr>
          <a:xfrm>
            <a:off x="6892427" y="1433921"/>
            <a:ext cx="297454" cy="2921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p</a:t>
            </a:r>
            <a:endParaRPr lang="en-US" dirty="0"/>
          </a:p>
        </p:txBody>
      </p:sp>
      <p:sp>
        <p:nvSpPr>
          <p:cNvPr id="15" name="TextBox 14"/>
          <p:cNvSpPr txBox="1"/>
          <p:nvPr/>
        </p:nvSpPr>
        <p:spPr>
          <a:xfrm>
            <a:off x="1270106" y="1834832"/>
            <a:ext cx="1951969" cy="938719"/>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pPr algn="just"/>
            <a:r>
              <a:rPr lang="en-US" sz="900" dirty="0" smtClean="0"/>
              <a:t>This short paper presents a novel interface (PETALS)  that is designed to assist with building and visualizing spatial patterns, rather than relying on memory alone.</a:t>
            </a:r>
            <a:r>
              <a:rPr lang="en-US" sz="900" dirty="0" smtClean="0">
                <a:solidFill>
                  <a:srgbClr val="000000"/>
                </a:solidFill>
              </a:rPr>
              <a:t> </a:t>
            </a:r>
            <a:endParaRPr lang="en-US" sz="800" dirty="0" smtClean="0">
              <a:solidFill>
                <a:srgbClr val="000000"/>
              </a:solidFill>
            </a:endParaRPr>
          </a:p>
          <a:p>
            <a:pPr algn="just"/>
            <a:endParaRPr lang="en-US" sz="1000" dirty="0" smtClean="0">
              <a:solidFill>
                <a:srgbClr val="000000"/>
              </a:solidFill>
            </a:endParaRPr>
          </a:p>
        </p:txBody>
      </p:sp>
      <p:sp>
        <p:nvSpPr>
          <p:cNvPr id="16" name="TextBox 15"/>
          <p:cNvSpPr txBox="1"/>
          <p:nvPr/>
        </p:nvSpPr>
        <p:spPr>
          <a:xfrm>
            <a:off x="4203699" y="1834832"/>
            <a:ext cx="2222499" cy="938719"/>
          </a:xfrm>
          <a:prstGeom prst="rect">
            <a:avLst/>
          </a:prstGeom>
          <a:solidFill>
            <a:schemeClr val="bg1">
              <a:lumMod val="85000"/>
            </a:schemeClr>
          </a:solidFill>
          <a:ln w="28575" cap="flat" cmpd="sng" algn="ctr">
            <a:noFill/>
            <a:prstDash val="solid"/>
            <a:round/>
            <a:headEnd type="none" w="med" len="med"/>
            <a:tailEnd type="none" w="med" len="med"/>
          </a:ln>
        </p:spPr>
        <p:txBody>
          <a:bodyPr wrap="square" rtlCol="0">
            <a:spAutoFit/>
          </a:bodyPr>
          <a:lstStyle/>
          <a:p>
            <a:r>
              <a:rPr lang="en-US" sz="900" dirty="0" smtClean="0">
                <a:solidFill>
                  <a:srgbClr val="000000"/>
                </a:solidFill>
              </a:rPr>
              <a:t>Undergraduate thesis that examines the effects of showing novice deminers spatial patterns on a visual interface in relation to the traditional method of internal representation.  </a:t>
            </a:r>
          </a:p>
          <a:p>
            <a:pPr algn="just"/>
            <a:endParaRPr lang="en-US" sz="1000" dirty="0" smtClean="0">
              <a:solidFill>
                <a:srgbClr val="000000"/>
              </a:solidFill>
            </a:endParaRPr>
          </a:p>
        </p:txBody>
      </p:sp>
      <p:sp>
        <p:nvSpPr>
          <p:cNvPr id="25" name="TextBox 24"/>
          <p:cNvSpPr txBox="1"/>
          <p:nvPr/>
        </p:nvSpPr>
        <p:spPr>
          <a:xfrm>
            <a:off x="1270106" y="3368446"/>
            <a:ext cx="1951969" cy="400110"/>
          </a:xfrm>
          <a:prstGeom prst="rect">
            <a:avLst/>
          </a:prstGeom>
          <a:solidFill>
            <a:srgbClr val="FF0000"/>
          </a:solidFill>
        </p:spPr>
        <p:txBody>
          <a:bodyPr wrap="square" rtlCol="0">
            <a:spAutoFit/>
          </a:bodyPr>
          <a:lstStyle/>
          <a:p>
            <a:r>
              <a:rPr lang="en-US" sz="1000" dirty="0" smtClean="0"/>
              <a:t>Spatial thinking and the design of landmine detection training</a:t>
            </a:r>
            <a:endParaRPr lang="en-US" sz="1000" dirty="0"/>
          </a:p>
        </p:txBody>
      </p:sp>
      <p:sp>
        <p:nvSpPr>
          <p:cNvPr id="31" name="TextBox 30"/>
          <p:cNvSpPr txBox="1"/>
          <p:nvPr/>
        </p:nvSpPr>
        <p:spPr>
          <a:xfrm>
            <a:off x="101601" y="5055800"/>
            <a:ext cx="2603500" cy="215444"/>
          </a:xfrm>
          <a:prstGeom prst="rect">
            <a:avLst/>
          </a:prstGeom>
          <a:solidFill>
            <a:srgbClr val="D9D9D9"/>
          </a:solidFill>
        </p:spPr>
        <p:txBody>
          <a:bodyPr wrap="square" rtlCol="0">
            <a:spAutoFit/>
          </a:bodyPr>
          <a:lstStyle/>
          <a:p>
            <a:r>
              <a:rPr lang="en-US" sz="800" dirty="0" smtClean="0"/>
              <a:t>All rights reserved © Lahiru G. Jayatilaka 2010  </a:t>
            </a:r>
            <a:endParaRPr lang="en-US" sz="800" i="1" dirty="0"/>
          </a:p>
        </p:txBody>
      </p:sp>
      <p:sp>
        <p:nvSpPr>
          <p:cNvPr id="29" name="TextBox 28"/>
          <p:cNvSpPr txBox="1"/>
          <p:nvPr/>
        </p:nvSpPr>
        <p:spPr>
          <a:xfrm>
            <a:off x="4203699" y="1433921"/>
            <a:ext cx="2222499" cy="400110"/>
          </a:xfrm>
          <a:prstGeom prst="rect">
            <a:avLst/>
          </a:prstGeom>
          <a:solidFill>
            <a:srgbClr val="FF0000"/>
          </a:solidFill>
          <a:ln>
            <a:noFill/>
          </a:ln>
        </p:spPr>
        <p:txBody>
          <a:bodyPr wrap="square" rtlCol="0">
            <a:spAutoFit/>
          </a:bodyPr>
          <a:lstStyle/>
          <a:p>
            <a:r>
              <a:rPr lang="en-US" sz="1000" dirty="0" smtClean="0"/>
              <a:t>Visualizing patterns : decision support for human-based demining  </a:t>
            </a:r>
            <a:endParaRPr lang="en-US" sz="1000" dirty="0"/>
          </a:p>
        </p:txBody>
      </p:sp>
      <p:sp>
        <p:nvSpPr>
          <p:cNvPr id="30" name="TextBox 29"/>
          <p:cNvSpPr txBox="1"/>
          <p:nvPr/>
        </p:nvSpPr>
        <p:spPr>
          <a:xfrm>
            <a:off x="4203699" y="3355746"/>
            <a:ext cx="2222499" cy="400110"/>
          </a:xfrm>
          <a:prstGeom prst="rect">
            <a:avLst/>
          </a:prstGeom>
          <a:solidFill>
            <a:srgbClr val="FF0000"/>
          </a:solidFill>
        </p:spPr>
        <p:txBody>
          <a:bodyPr wrap="square" rtlCol="0">
            <a:spAutoFit/>
          </a:bodyPr>
          <a:lstStyle/>
          <a:p>
            <a:r>
              <a:rPr lang="en-US" sz="1000" dirty="0" smtClean="0"/>
              <a:t>Mine detection training based on expert skill</a:t>
            </a:r>
            <a:endParaRPr lang="en-US" sz="1000" dirty="0"/>
          </a:p>
        </p:txBody>
      </p:sp>
      <p:sp>
        <p:nvSpPr>
          <p:cNvPr id="33" name="TextBox 32"/>
          <p:cNvSpPr txBox="1"/>
          <p:nvPr/>
        </p:nvSpPr>
        <p:spPr>
          <a:xfrm>
            <a:off x="1270106" y="1433921"/>
            <a:ext cx="1951969" cy="400110"/>
          </a:xfrm>
          <a:prstGeom prst="rect">
            <a:avLst/>
          </a:prstGeom>
          <a:solidFill>
            <a:srgbClr val="FF0000"/>
          </a:solidFill>
        </p:spPr>
        <p:txBody>
          <a:bodyPr wrap="square" rtlCol="0">
            <a:spAutoFit/>
          </a:bodyPr>
          <a:lstStyle/>
          <a:p>
            <a:r>
              <a:rPr lang="en-US" sz="1000" dirty="0" smtClean="0"/>
              <a:t>PETALS: a visual interface for landmine detection</a:t>
            </a:r>
            <a:endParaRPr lang="en-US" sz="1000" dirty="0"/>
          </a:p>
        </p:txBody>
      </p:sp>
      <p:sp>
        <p:nvSpPr>
          <p:cNvPr id="34" name="TextBox 33"/>
          <p:cNvSpPr txBox="1"/>
          <p:nvPr/>
        </p:nvSpPr>
        <p:spPr>
          <a:xfrm>
            <a:off x="6978586" y="4614939"/>
            <a:ext cx="894482" cy="246222"/>
          </a:xfrm>
          <a:prstGeom prst="rect">
            <a:avLst/>
          </a:prstGeom>
          <a:solidFill>
            <a:srgbClr val="A6A6A6"/>
          </a:solidFill>
        </p:spPr>
        <p:txBody>
          <a:bodyPr wrap="square" rtlCol="0">
            <a:spAutoFit/>
          </a:bodyPr>
          <a:lstStyle/>
          <a:p>
            <a:r>
              <a:rPr lang="en-US" sz="1000" b="1" dirty="0" smtClean="0"/>
              <a:t>&lt;&lt; prev</a:t>
            </a:r>
            <a:endParaRPr lang="en-US" sz="1000" b="1" dirty="0"/>
          </a:p>
        </p:txBody>
      </p:sp>
      <p:sp>
        <p:nvSpPr>
          <p:cNvPr id="36" name="TextBox 35"/>
          <p:cNvSpPr txBox="1"/>
          <p:nvPr/>
        </p:nvSpPr>
        <p:spPr>
          <a:xfrm>
            <a:off x="6013602" y="5055800"/>
            <a:ext cx="3026607" cy="215444"/>
          </a:xfrm>
          <a:prstGeom prst="rect">
            <a:avLst/>
          </a:prstGeom>
          <a:solidFill>
            <a:schemeClr val="bg1">
              <a:lumMod val="85000"/>
            </a:schemeClr>
          </a:solidFill>
        </p:spPr>
        <p:txBody>
          <a:bodyPr wrap="square" rtlCol="0">
            <a:spAutoFit/>
          </a:bodyPr>
          <a:lstStyle/>
          <a:p>
            <a:pPr algn="r"/>
            <a:r>
              <a:rPr lang="en-US" sz="800" dirty="0" smtClean="0"/>
              <a:t>Contact us : </a:t>
            </a:r>
            <a:r>
              <a:rPr lang="en-US" sz="800" i="1" dirty="0" smtClean="0"/>
              <a:t>petals at seas dot harvard dot edu</a:t>
            </a:r>
            <a:endParaRPr lang="en-US" sz="800" i="1" dirty="0"/>
          </a:p>
        </p:txBody>
      </p:sp>
      <p:sp>
        <p:nvSpPr>
          <p:cNvPr id="37" name="TextBox 36"/>
          <p:cNvSpPr txBox="1"/>
          <p:nvPr/>
        </p:nvSpPr>
        <p:spPr>
          <a:xfrm>
            <a:off x="7957235" y="4614939"/>
            <a:ext cx="894482" cy="246222"/>
          </a:xfrm>
          <a:prstGeom prst="rect">
            <a:avLst/>
          </a:prstGeom>
          <a:solidFill>
            <a:srgbClr val="A6A6A6"/>
          </a:solidFill>
        </p:spPr>
        <p:txBody>
          <a:bodyPr wrap="square" rtlCol="0">
            <a:spAutoFit/>
          </a:bodyPr>
          <a:lstStyle/>
          <a:p>
            <a:pPr algn="r"/>
            <a:r>
              <a:rPr lang="en-US" sz="1000" b="1" dirty="0" smtClean="0"/>
              <a:t>next &gt;&gt;</a:t>
            </a:r>
            <a:endParaRPr lang="en-US" sz="1000" b="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11741</TotalTime>
  <Words>1463</Words>
  <Application>Microsoft Macintosh PowerPoint</Application>
  <PresentationFormat>On-screen Show (4:3)</PresentationFormat>
  <Paragraphs>149</Paragraphs>
  <Slides>12</Slides>
  <Notes>0</Notes>
  <HiddenSlides>0</HiddenSlides>
  <MMClips>0</MMClips>
  <ScaleCrop>false</ScaleCrop>
  <HeadingPairs>
    <vt:vector size="4" baseType="variant">
      <vt:variant>
        <vt:lpstr>Design Template</vt:lpstr>
      </vt:variant>
      <vt:variant>
        <vt:i4>3</vt:i4>
      </vt:variant>
      <vt:variant>
        <vt:lpstr>Slide Titles</vt:lpstr>
      </vt:variant>
      <vt:variant>
        <vt:i4>12</vt:i4>
      </vt:variant>
    </vt:vector>
  </HeadingPairs>
  <TitlesOfParts>
    <vt:vector size="15" baseType="lpstr">
      <vt:lpstr>Office Theme</vt:lpstr>
      <vt:lpstr>2_Office Theme</vt:lpstr>
      <vt:lpstr>1_Office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Harvard University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Lahiru Jayatilaka</dc:creator>
  <cp:keywords/>
  <cp:lastModifiedBy>Lahiru Jayatilaka</cp:lastModifiedBy>
  <cp:revision>72</cp:revision>
  <dcterms:created xsi:type="dcterms:W3CDTF">2010-07-03T06:13:24Z</dcterms:created>
  <dcterms:modified xsi:type="dcterms:W3CDTF">2010-07-08T10:34:05Z</dcterms:modified>
</cp:coreProperties>
</file>

<file path=docProps/thumbnail.jpeg>
</file>